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7"/>
  </p:notesMasterIdLst>
  <p:handoutMasterIdLst>
    <p:handoutMasterId r:id="rId68"/>
  </p:handoutMasterIdLst>
  <p:sldIdLst>
    <p:sldId id="256" r:id="rId2"/>
    <p:sldId id="257" r:id="rId3"/>
    <p:sldId id="258" r:id="rId4"/>
    <p:sldId id="259" r:id="rId5"/>
    <p:sldId id="279" r:id="rId6"/>
    <p:sldId id="260" r:id="rId7"/>
    <p:sldId id="262" r:id="rId8"/>
    <p:sldId id="263" r:id="rId9"/>
    <p:sldId id="264" r:id="rId10"/>
    <p:sldId id="265" r:id="rId11"/>
    <p:sldId id="266" r:id="rId12"/>
    <p:sldId id="267" r:id="rId13"/>
    <p:sldId id="268" r:id="rId14"/>
    <p:sldId id="271" r:id="rId15"/>
    <p:sldId id="281" r:id="rId16"/>
    <p:sldId id="275" r:id="rId17"/>
    <p:sldId id="276" r:id="rId18"/>
    <p:sldId id="282" r:id="rId19"/>
    <p:sldId id="317" r:id="rId20"/>
    <p:sldId id="318" r:id="rId21"/>
    <p:sldId id="284" r:id="rId22"/>
    <p:sldId id="285" r:id="rId23"/>
    <p:sldId id="286" r:id="rId24"/>
    <p:sldId id="287" r:id="rId25"/>
    <p:sldId id="288" r:id="rId26"/>
    <p:sldId id="290" r:id="rId27"/>
    <p:sldId id="291" r:id="rId28"/>
    <p:sldId id="292" r:id="rId29"/>
    <p:sldId id="295" r:id="rId30"/>
    <p:sldId id="296" r:id="rId31"/>
    <p:sldId id="312" r:id="rId32"/>
    <p:sldId id="297" r:id="rId33"/>
    <p:sldId id="298" r:id="rId34"/>
    <p:sldId id="299" r:id="rId35"/>
    <p:sldId id="300" r:id="rId36"/>
    <p:sldId id="303" r:id="rId37"/>
    <p:sldId id="304" r:id="rId38"/>
    <p:sldId id="314" r:id="rId39"/>
    <p:sldId id="305" r:id="rId40"/>
    <p:sldId id="306" r:id="rId41"/>
    <p:sldId id="307" r:id="rId42"/>
    <p:sldId id="308" r:id="rId43"/>
    <p:sldId id="309" r:id="rId44"/>
    <p:sldId id="310" r:id="rId45"/>
    <p:sldId id="313" r:id="rId46"/>
    <p:sldId id="311" r:id="rId47"/>
    <p:sldId id="273" r:id="rId48"/>
    <p:sldId id="315" r:id="rId49"/>
    <p:sldId id="316" r:id="rId50"/>
    <p:sldId id="269" r:id="rId51"/>
    <p:sldId id="270" r:id="rId52"/>
    <p:sldId id="319" r:id="rId53"/>
    <p:sldId id="320" r:id="rId54"/>
    <p:sldId id="321" r:id="rId55"/>
    <p:sldId id="322" r:id="rId56"/>
    <p:sldId id="323" r:id="rId57"/>
    <p:sldId id="324" r:id="rId58"/>
    <p:sldId id="325" r:id="rId59"/>
    <p:sldId id="326" r:id="rId60"/>
    <p:sldId id="327" r:id="rId61"/>
    <p:sldId id="328" r:id="rId62"/>
    <p:sldId id="329" r:id="rId63"/>
    <p:sldId id="277" r:id="rId64"/>
    <p:sldId id="272" r:id="rId65"/>
    <p:sldId id="278" r:id="rId66"/>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94660"/>
  </p:normalViewPr>
  <p:slideViewPr>
    <p:cSldViewPr>
      <p:cViewPr varScale="1">
        <p:scale>
          <a:sx n="108" d="100"/>
          <a:sy n="108" d="100"/>
        </p:scale>
        <p:origin x="1788" y="102"/>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798" y="-9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68313"/>
          </a:xfrm>
          <a:prstGeom prst="rect">
            <a:avLst/>
          </a:prstGeom>
        </p:spPr>
        <p:txBody>
          <a:bodyPr vert="horz" lIns="91440" tIns="45720" rIns="91440" bIns="45720" rtlCol="0"/>
          <a:lstStyle>
            <a:lvl1pPr algn="r">
              <a:defRPr sz="1200"/>
            </a:lvl1pPr>
          </a:lstStyle>
          <a:p>
            <a:fld id="{46E8C711-4C98-457C-B518-0765468A0FBF}" type="datetimeFigureOut">
              <a:rPr lang="en-US" smtClean="0"/>
              <a:t>11/14/2018</a:t>
            </a:fld>
            <a:endParaRPr lang="en-US"/>
          </a:p>
        </p:txBody>
      </p:sp>
      <p:sp>
        <p:nvSpPr>
          <p:cNvPr id="4" name="Footer Placeholder 3"/>
          <p:cNvSpPr>
            <a:spLocks noGrp="1"/>
          </p:cNvSpPr>
          <p:nvPr>
            <p:ph type="ftr" sz="quarter" idx="2"/>
          </p:nvPr>
        </p:nvSpPr>
        <p:spPr>
          <a:xfrm>
            <a:off x="0" y="8893175"/>
            <a:ext cx="3067050" cy="4683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893175"/>
            <a:ext cx="3067050" cy="468313"/>
          </a:xfrm>
          <a:prstGeom prst="rect">
            <a:avLst/>
          </a:prstGeom>
        </p:spPr>
        <p:txBody>
          <a:bodyPr vert="horz" lIns="91440" tIns="45720" rIns="91440" bIns="45720" rtlCol="0" anchor="b"/>
          <a:lstStyle>
            <a:lvl1pPr algn="r">
              <a:defRPr sz="1200"/>
            </a:lvl1pPr>
          </a:lstStyle>
          <a:p>
            <a:fld id="{A8C302CE-5F1E-4DA6-A334-CF2736A1B20D}" type="slidenum">
              <a:rPr lang="en-US" smtClean="0"/>
              <a:t>‹#›</a:t>
            </a:fld>
            <a:endParaRPr lang="en-US"/>
          </a:p>
        </p:txBody>
      </p:sp>
    </p:spTree>
    <p:extLst>
      <p:ext uri="{BB962C8B-B14F-4D97-AF65-F5344CB8AC3E}">
        <p14:creationId xmlns:p14="http://schemas.microsoft.com/office/powerpoint/2010/main" val="4019611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8313"/>
          </a:xfrm>
          <a:prstGeom prst="rect">
            <a:avLst/>
          </a:prstGeom>
        </p:spPr>
        <p:txBody>
          <a:bodyPr vert="horz" lIns="91440" tIns="45720" rIns="91440" bIns="45720" rtlCol="0"/>
          <a:lstStyle>
            <a:lvl1pPr algn="r">
              <a:defRPr sz="1200"/>
            </a:lvl1pPr>
          </a:lstStyle>
          <a:p>
            <a:fld id="{A7C78380-FE2F-405B-9858-36C4B2CDD483}" type="datetimeFigureOut">
              <a:rPr lang="en-US" smtClean="0"/>
              <a:t>11/14/2018</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448175"/>
            <a:ext cx="5661025" cy="4213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175"/>
            <a:ext cx="3067050" cy="4683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8313"/>
          </a:xfrm>
          <a:prstGeom prst="rect">
            <a:avLst/>
          </a:prstGeom>
        </p:spPr>
        <p:txBody>
          <a:bodyPr vert="horz" lIns="91440" tIns="45720" rIns="91440" bIns="45720" rtlCol="0" anchor="b"/>
          <a:lstStyle>
            <a:lvl1pPr algn="r">
              <a:defRPr sz="1200"/>
            </a:lvl1pPr>
          </a:lstStyle>
          <a:p>
            <a:fld id="{94877470-C8CB-42BD-BE2E-8DAA7EC91824}" type="slidenum">
              <a:rPr lang="en-US" smtClean="0"/>
              <a:t>‹#›</a:t>
            </a:fld>
            <a:endParaRPr lang="en-US"/>
          </a:p>
        </p:txBody>
      </p:sp>
    </p:spTree>
    <p:extLst>
      <p:ext uri="{BB962C8B-B14F-4D97-AF65-F5344CB8AC3E}">
        <p14:creationId xmlns:p14="http://schemas.microsoft.com/office/powerpoint/2010/main" val="4105536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877470-C8CB-42BD-BE2E-8DAA7EC91824}" type="slidenum">
              <a:rPr lang="en-US" smtClean="0"/>
              <a:t>1</a:t>
            </a:fld>
            <a:endParaRPr lang="en-US"/>
          </a:p>
        </p:txBody>
      </p:sp>
    </p:spTree>
    <p:extLst>
      <p:ext uri="{BB962C8B-B14F-4D97-AF65-F5344CB8AC3E}">
        <p14:creationId xmlns:p14="http://schemas.microsoft.com/office/powerpoint/2010/main" val="287119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recent poll by Common Sense indicates that 13 – 17 year olds feel “connected” when on the cell phone and accessing social media, but feel no connection when speaking person to person.</a:t>
            </a:r>
          </a:p>
        </p:txBody>
      </p:sp>
      <p:sp>
        <p:nvSpPr>
          <p:cNvPr id="4" name="Slide Number Placeholder 3"/>
          <p:cNvSpPr>
            <a:spLocks noGrp="1"/>
          </p:cNvSpPr>
          <p:nvPr>
            <p:ph type="sldNum" sz="quarter" idx="10"/>
          </p:nvPr>
        </p:nvSpPr>
        <p:spPr/>
        <p:txBody>
          <a:bodyPr/>
          <a:lstStyle/>
          <a:p>
            <a:fld id="{94877470-C8CB-42BD-BE2E-8DAA7EC91824}" type="slidenum">
              <a:rPr lang="en-US" smtClean="0"/>
              <a:t>2</a:t>
            </a:fld>
            <a:endParaRPr lang="en-US"/>
          </a:p>
        </p:txBody>
      </p:sp>
    </p:spTree>
    <p:extLst>
      <p:ext uri="{BB962C8B-B14F-4D97-AF65-F5344CB8AC3E}">
        <p14:creationId xmlns:p14="http://schemas.microsoft.com/office/powerpoint/2010/main" val="3122707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a:t>
            </a:r>
            <a:r>
              <a:rPr lang="en-US" baseline="0" dirty="0"/>
              <a:t> does that adequately deal with the issue. I would suggest the answer is no.  We all have intersections with the medical system from womb to tomb. That may be characterized as the continuum of care in our lives. Private professions in the medical field required the government to pass laws/regulations to govern generally the privacy of medical information. In doing so, an exception was created for Coroners/Medical Examiners to be privy to such information for the purposes of determining cause and manner of death. 45 C.F.R. § 164.512(g).  To put it basically, an MD does the autopsy and the autopsy is the final medical record of decedent. With respect to privacy, C/Me are governmental actors subject to the Constitution and the 1</a:t>
            </a:r>
            <a:r>
              <a:rPr lang="en-US" baseline="30000" dirty="0"/>
              <a:t>st</a:t>
            </a:r>
            <a:r>
              <a:rPr lang="en-US" baseline="0" dirty="0"/>
              <a:t> Amendment giving people a right to privacy.</a:t>
            </a:r>
            <a:endParaRPr lang="en-US" dirty="0"/>
          </a:p>
        </p:txBody>
      </p:sp>
      <p:sp>
        <p:nvSpPr>
          <p:cNvPr id="4" name="Slide Number Placeholder 3"/>
          <p:cNvSpPr>
            <a:spLocks noGrp="1"/>
          </p:cNvSpPr>
          <p:nvPr>
            <p:ph type="sldNum" sz="quarter" idx="10"/>
          </p:nvPr>
        </p:nvSpPr>
        <p:spPr/>
        <p:txBody>
          <a:bodyPr/>
          <a:lstStyle/>
          <a:p>
            <a:fld id="{94877470-C8CB-42BD-BE2E-8DAA7EC91824}" type="slidenum">
              <a:rPr lang="en-US" smtClean="0"/>
              <a:t>9</a:t>
            </a:fld>
            <a:endParaRPr lang="en-US"/>
          </a:p>
        </p:txBody>
      </p:sp>
    </p:spTree>
    <p:extLst>
      <p:ext uri="{BB962C8B-B14F-4D97-AF65-F5344CB8AC3E}">
        <p14:creationId xmlns:p14="http://schemas.microsoft.com/office/powerpoint/2010/main" val="1339711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Penn Jersey limited to autopsy reports. RTKL permits redactions in a record otherwise considered public.</a:t>
            </a:r>
          </a:p>
        </p:txBody>
      </p:sp>
      <p:sp>
        <p:nvSpPr>
          <p:cNvPr id="4" name="Slide Number Placeholder 3"/>
          <p:cNvSpPr>
            <a:spLocks noGrp="1"/>
          </p:cNvSpPr>
          <p:nvPr>
            <p:ph type="sldNum" sz="quarter" idx="10"/>
          </p:nvPr>
        </p:nvSpPr>
        <p:spPr/>
        <p:txBody>
          <a:bodyPr/>
          <a:lstStyle/>
          <a:p>
            <a:fld id="{94877470-C8CB-42BD-BE2E-8DAA7EC91824}" type="slidenum">
              <a:rPr lang="en-US" smtClean="0"/>
              <a:t>10</a:t>
            </a:fld>
            <a:endParaRPr lang="en-US"/>
          </a:p>
        </p:txBody>
      </p:sp>
    </p:spTree>
    <p:extLst>
      <p:ext uri="{BB962C8B-B14F-4D97-AF65-F5344CB8AC3E}">
        <p14:creationId xmlns:p14="http://schemas.microsoft.com/office/powerpoint/2010/main" val="3435618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why we are not only appealing these cases, but we are also looking to legislation next year. If we are succeed, it will require all of you participating in the effort.</a:t>
            </a:r>
          </a:p>
        </p:txBody>
      </p:sp>
      <p:sp>
        <p:nvSpPr>
          <p:cNvPr id="4" name="Slide Number Placeholder 3"/>
          <p:cNvSpPr>
            <a:spLocks noGrp="1"/>
          </p:cNvSpPr>
          <p:nvPr>
            <p:ph type="sldNum" sz="quarter" idx="10"/>
          </p:nvPr>
        </p:nvSpPr>
        <p:spPr/>
        <p:txBody>
          <a:bodyPr/>
          <a:lstStyle/>
          <a:p>
            <a:fld id="{94877470-C8CB-42BD-BE2E-8DAA7EC91824}" type="slidenum">
              <a:rPr lang="en-US" smtClean="0"/>
              <a:t>50</a:t>
            </a:fld>
            <a:endParaRPr lang="en-US"/>
          </a:p>
        </p:txBody>
      </p:sp>
    </p:spTree>
    <p:extLst>
      <p:ext uri="{BB962C8B-B14F-4D97-AF65-F5344CB8AC3E}">
        <p14:creationId xmlns:p14="http://schemas.microsoft.com/office/powerpoint/2010/main" val="6418833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white"/>
        <p:txBody>
          <a:bodyPr/>
          <a:lstStyle/>
          <a:p>
            <a:fld id="{131652F8-E047-4108-B5A4-46FAC7967B10}" type="datetimeFigureOut">
              <a:rPr lang="en-US" smtClean="0"/>
              <a:t>11/14/2018</a:t>
            </a:fld>
            <a:endParaRPr lang="en-US" dirty="0"/>
          </a:p>
        </p:txBody>
      </p:sp>
      <p:sp>
        <p:nvSpPr>
          <p:cNvPr id="5" name="Footer Placeholder 4"/>
          <p:cNvSpPr>
            <a:spLocks noGrp="1"/>
          </p:cNvSpPr>
          <p:nvPr>
            <p:ph type="ftr" sz="quarter" idx="11"/>
          </p:nvPr>
        </p:nvSpPr>
        <p:spPr bwMode="white"/>
        <p:txBody>
          <a:bodyPr/>
          <a:lstStyle/>
          <a:p>
            <a:endParaRPr lang="en-US" dirty="0"/>
          </a:p>
        </p:txBody>
      </p:sp>
      <p:sp>
        <p:nvSpPr>
          <p:cNvPr id="6" name="Slide Number Placeholder 5"/>
          <p:cNvSpPr>
            <a:spLocks noGrp="1"/>
          </p:cNvSpPr>
          <p:nvPr>
            <p:ph type="sldNum" sz="quarter" idx="12"/>
          </p:nvPr>
        </p:nvSpPr>
        <p:spPr/>
        <p:txBody>
          <a:bodyPr/>
          <a:lstStyle/>
          <a:p>
            <a:fld id="{DD866404-F29A-421F-9F00-934384D0C6DF}"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1652F8-E047-4108-B5A4-46FAC7967B10}" type="datetimeFigureOut">
              <a:rPr lang="en-US" smtClean="0"/>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866404-F29A-421F-9F00-934384D0C6D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1652F8-E047-4108-B5A4-46FAC7967B10}" type="datetimeFigureOut">
              <a:rPr lang="en-US" smtClean="0"/>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866404-F29A-421F-9F00-934384D0C6D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1652F8-E047-4108-B5A4-46FAC7967B10}" type="datetimeFigureOut">
              <a:rPr lang="en-US" smtClean="0"/>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866404-F29A-421F-9F00-934384D0C6DF}" type="slidenum">
              <a:rPr lang="en-US" smtClean="0"/>
              <a:t>‹#›</a:t>
            </a:fld>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1652F8-E047-4108-B5A4-46FAC7967B10}" type="datetimeFigureOut">
              <a:rPr lang="en-US" smtClean="0"/>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866404-F29A-421F-9F00-934384D0C6DF}" type="slidenum">
              <a:rPr lang="en-US" smtClean="0"/>
              <a:t>‹#›</a:t>
            </a:fld>
            <a:endParaRPr lang="en-US"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31652F8-E047-4108-B5A4-46FAC7967B10}" type="datetimeFigureOut">
              <a:rPr lang="en-US" smtClean="0"/>
              <a:t>11/14/2018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866404-F29A-421F-9F00-934384D0C6DF}" type="slidenum">
              <a:rPr lang="en-US" smtClean="0"/>
              <a:t>‹#›</a:t>
            </a:fld>
            <a:endParaRPr lang="en-US" dirty="0"/>
          </a:p>
        </p:txBody>
      </p:sp>
      <p:sp>
        <p:nvSpPr>
          <p:cNvPr id="12" name="Content Placeholder 11"/>
          <p:cNvSpPr>
            <a:spLocks noGrp="1"/>
          </p:cNvSpPr>
          <p:nvPr>
            <p:ph sz="quarter" idx="14"/>
          </p:nvPr>
        </p:nvSpPr>
        <p:spPr>
          <a:xfrm>
            <a:off x="46482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131652F8-E047-4108-B5A4-46FAC7967B10}" type="datetimeFigureOut">
              <a:rPr lang="en-US" smtClean="0"/>
              <a:t>11/14/2018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866404-F29A-421F-9F00-934384D0C6DF}"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1652F8-E047-4108-B5A4-46FAC7967B10}" type="datetimeFigureOut">
              <a:rPr lang="en-US" smtClean="0"/>
              <a:t>11/14/2018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866404-F29A-421F-9F00-934384D0C6DF}" type="slidenum">
              <a:rPr lang="en-US" smtClean="0"/>
              <a:t>‹#›</a:t>
            </a:fld>
            <a:endParaRPr lang="en-US"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31652F8-E047-4108-B5A4-46FAC7967B10}" type="datetimeFigureOut">
              <a:rPr lang="en-US" smtClean="0"/>
              <a:t>11/14/2018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866404-F29A-421F-9F00-934384D0C6D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1652F8-E047-4108-B5A4-46FAC7967B10}" type="datetimeFigureOut">
              <a:rPr lang="en-US" smtClean="0"/>
              <a:t>11/14/2018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866404-F29A-421F-9F00-934384D0C6DF}" type="slidenum">
              <a:rPr lang="en-US" smtClean="0"/>
              <a:t>‹#›</a:t>
            </a:fld>
            <a:endParaRPr lang="en-US" dirty="0"/>
          </a:p>
        </p:txBody>
      </p:sp>
      <p:sp>
        <p:nvSpPr>
          <p:cNvPr id="9" name="Content Placeholder 8"/>
          <p:cNvSpPr>
            <a:spLocks noGrp="1"/>
          </p:cNvSpPr>
          <p:nvPr>
            <p:ph sz="quarter" idx="13"/>
          </p:nvPr>
        </p:nvSpPr>
        <p:spPr>
          <a:xfrm>
            <a:off x="1371600" y="1676400"/>
            <a:ext cx="3276600"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1652F8-E047-4108-B5A4-46FAC7967B10}" type="datetimeFigureOut">
              <a:rPr lang="en-US" smtClean="0"/>
              <a:t>11/14/2018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866404-F29A-421F-9F00-934384D0C6D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131652F8-E047-4108-B5A4-46FAC7967B10}" type="datetimeFigureOut">
              <a:rPr lang="en-US" smtClean="0"/>
              <a:t>11/14/2018</a:t>
            </a:fld>
            <a:endParaRPr lang="en-US"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DD866404-F29A-421F-9F00-934384D0C6DF}"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advance.lexis.com/document/?pdmfid=1000516&amp;crid=ad204e2a-9b4f-4d5e-a03f-e635f387489a&amp;pddocfullpath=/shared/document/cases/urn:contentItem:3RRJ-5N40-0054-F2KR-00000-00&amp;pddocid=urn:contentItem:3RRJ-5N40-0054-F2KR-00000-00&amp;pdcontentcomponentid=9297&amp;pdshepid=urn:contentItem:7XWX-4NR1-2NSD-N0H6-00000-00&amp;pdteaserkey=sr6&amp;pditab=allpods&amp;ecomp=Lfmfk&amp;earg=sr6&amp;prid=f2e881a1-c1a4-46c6-bd4f-1e83fd0294b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advance.lexis.com/document/?pdmfid=1000516&amp;crid=ad204e2a-9b4f-4d5e-a03f-e635f387489a&amp;pddocfullpath=/shared/document/cases/urn:contentItem:3RRJ-5N40-0054-F2KR-00000-00&amp;pddocid=urn:contentItem:3RRJ-5N40-0054-F2KR-00000-00&amp;pdcontentcomponentid=9297&amp;pdshepid=urn:contentItem:7XWX-4NR1-2NSD-N0H6-00000-00&amp;pdteaserkey=sr6&amp;pditab=allpods&amp;ecomp=Lfmfk&amp;earg=sr6&amp;prid=f2e881a1-c1a4-46c6-bd4f-1e83fd0294bd"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DEATH, PRIVACY AND VOYEURISM</a:t>
            </a:r>
          </a:p>
        </p:txBody>
      </p:sp>
      <p:sp>
        <p:nvSpPr>
          <p:cNvPr id="3" name="Subtitle 2"/>
          <p:cNvSpPr>
            <a:spLocks noGrp="1"/>
          </p:cNvSpPr>
          <p:nvPr>
            <p:ph type="subTitle" idx="1"/>
          </p:nvPr>
        </p:nvSpPr>
        <p:spPr>
          <a:xfrm>
            <a:off x="1371600" y="3886200"/>
            <a:ext cx="6400800" cy="2209800"/>
          </a:xfrm>
        </p:spPr>
        <p:txBody>
          <a:bodyPr>
            <a:normAutofit fontScale="92500"/>
          </a:bodyPr>
          <a:lstStyle/>
          <a:p>
            <a:r>
              <a:rPr lang="en-US" dirty="0"/>
              <a:t>RIGHT TO KNOW AND GOVERNMENT TRANSPARENCY</a:t>
            </a:r>
          </a:p>
          <a:p>
            <a:endParaRPr lang="en-US" sz="1800" dirty="0"/>
          </a:p>
          <a:p>
            <a:r>
              <a:rPr lang="en-US" sz="1800" dirty="0"/>
              <a:t>SUSAN M. SHANAMAN, PSCA SOLICITOR/GOVT. AFFAIRS</a:t>
            </a:r>
          </a:p>
          <a:p>
            <a:r>
              <a:rPr lang="en-US" sz="1800" dirty="0"/>
              <a:t>September 19, 2018</a:t>
            </a:r>
          </a:p>
          <a:p>
            <a:endParaRPr lang="en-US" sz="1800" dirty="0"/>
          </a:p>
        </p:txBody>
      </p:sp>
    </p:spTree>
    <p:extLst>
      <p:ext uri="{BB962C8B-B14F-4D97-AF65-F5344CB8AC3E}">
        <p14:creationId xmlns:p14="http://schemas.microsoft.com/office/powerpoint/2010/main" val="57878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90600"/>
            <a:ext cx="6400800" cy="1066800"/>
          </a:xfrm>
        </p:spPr>
        <p:txBody>
          <a:bodyPr>
            <a:normAutofit fontScale="90000"/>
          </a:bodyPr>
          <a:lstStyle/>
          <a:p>
            <a:r>
              <a:rPr lang="en-US" sz="2400" dirty="0"/>
              <a:t>AMY MARCHIANO AND THE REPUBLICAN HERALD V. County of </a:t>
            </a:r>
            <a:r>
              <a:rPr lang="en-US" sz="2400" dirty="0" err="1"/>
              <a:t>schuykill</a:t>
            </a:r>
            <a:r>
              <a:rPr lang="en-US" sz="2400" dirty="0"/>
              <a:t> 2018</a:t>
            </a:r>
          </a:p>
        </p:txBody>
      </p:sp>
      <p:sp>
        <p:nvSpPr>
          <p:cNvPr id="3" name="Content Placeholder 2"/>
          <p:cNvSpPr>
            <a:spLocks noGrp="1"/>
          </p:cNvSpPr>
          <p:nvPr>
            <p:ph idx="1"/>
          </p:nvPr>
        </p:nvSpPr>
        <p:spPr/>
        <p:txBody>
          <a:bodyPr>
            <a:normAutofit/>
          </a:bodyPr>
          <a:lstStyle/>
          <a:p>
            <a:r>
              <a:rPr lang="en-US" dirty="0"/>
              <a:t>OOR further denies any Constitutional claim to privacy because the Court in Penn Jersey found that autopsy and toxicology records were public and subject to RTKL. “Thus the County may not redact any information from the responsive record, because the information is derived from information that is otherwise subject to access pursuant to the Coroner’s Act in their entirety … .”</a:t>
            </a:r>
          </a:p>
        </p:txBody>
      </p:sp>
    </p:spTree>
    <p:extLst>
      <p:ext uri="{BB962C8B-B14F-4D97-AF65-F5344CB8AC3E}">
        <p14:creationId xmlns:p14="http://schemas.microsoft.com/office/powerpoint/2010/main" val="167425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66800"/>
            <a:ext cx="6400800" cy="990600"/>
          </a:xfrm>
        </p:spPr>
        <p:txBody>
          <a:bodyPr>
            <a:normAutofit fontScale="90000"/>
          </a:bodyPr>
          <a:lstStyle/>
          <a:p>
            <a:r>
              <a:rPr lang="en-US" sz="2400" dirty="0"/>
              <a:t>AMY MARCHIANO AND THE REPUBLICAN HERALD V. County of </a:t>
            </a:r>
            <a:r>
              <a:rPr lang="en-US" sz="2400" dirty="0" err="1"/>
              <a:t>schuylkill</a:t>
            </a:r>
            <a:r>
              <a:rPr lang="en-US" sz="2400" dirty="0"/>
              <a:t> 2018</a:t>
            </a:r>
          </a:p>
        </p:txBody>
      </p:sp>
      <p:sp>
        <p:nvSpPr>
          <p:cNvPr id="3" name="Content Placeholder 2"/>
          <p:cNvSpPr>
            <a:spLocks noGrp="1"/>
          </p:cNvSpPr>
          <p:nvPr>
            <p:ph idx="1"/>
          </p:nvPr>
        </p:nvSpPr>
        <p:spPr/>
        <p:txBody>
          <a:bodyPr>
            <a:normAutofit/>
          </a:bodyPr>
          <a:lstStyle/>
          <a:p>
            <a:r>
              <a:rPr lang="en-US" dirty="0"/>
              <a:t>This decision has been appealed A pre-hearing conference is scheduled for September 14</a:t>
            </a:r>
            <a:r>
              <a:rPr lang="en-US" baseline="30000" dirty="0"/>
              <a:t>th</a:t>
            </a:r>
            <a:r>
              <a:rPr lang="en-US" dirty="0"/>
              <a:t>. After the pre-hearing the Judge indicated he would be setting a hearing schedule.</a:t>
            </a:r>
          </a:p>
        </p:txBody>
      </p:sp>
    </p:spTree>
    <p:extLst>
      <p:ext uri="{BB962C8B-B14F-4D97-AF65-F5344CB8AC3E}">
        <p14:creationId xmlns:p14="http://schemas.microsoft.com/office/powerpoint/2010/main" val="814565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t>Observer reporter v. </a:t>
            </a:r>
            <a:r>
              <a:rPr lang="en-US" sz="2700" dirty="0" err="1"/>
              <a:t>greene</a:t>
            </a:r>
            <a:r>
              <a:rPr lang="en-US" sz="2700" dirty="0"/>
              <a:t> county coroner 2017</a:t>
            </a:r>
          </a:p>
        </p:txBody>
      </p:sp>
      <p:sp>
        <p:nvSpPr>
          <p:cNvPr id="3" name="Content Placeholder 2"/>
          <p:cNvSpPr>
            <a:spLocks noGrp="1"/>
          </p:cNvSpPr>
          <p:nvPr>
            <p:ph idx="1"/>
          </p:nvPr>
        </p:nvSpPr>
        <p:spPr/>
        <p:txBody>
          <a:bodyPr/>
          <a:lstStyle/>
          <a:p>
            <a:r>
              <a:rPr lang="en-US" dirty="0"/>
              <a:t>Newspaper filed mandamus action in Common Pleas Court seeking access to all records of the coroner. The basis for the suit is that the newspaper is a “person interested” in the records.</a:t>
            </a:r>
          </a:p>
          <a:p>
            <a:pPr lvl="0"/>
            <a:r>
              <a:rPr lang="en-US" dirty="0"/>
              <a:t>As stated in the Answer: The newspaper is not an “interested person” under the law. Its interests are no different than a member of the general public in the medical records of the deceased.</a:t>
            </a:r>
          </a:p>
          <a:p>
            <a:pPr indent="0">
              <a:buNone/>
            </a:pPr>
            <a:endParaRPr lang="en-US" dirty="0"/>
          </a:p>
        </p:txBody>
      </p:sp>
    </p:spTree>
    <p:extLst>
      <p:ext uri="{BB962C8B-B14F-4D97-AF65-F5344CB8AC3E}">
        <p14:creationId xmlns:p14="http://schemas.microsoft.com/office/powerpoint/2010/main" val="504853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Oberver</a:t>
            </a:r>
            <a:r>
              <a:rPr lang="en-US" dirty="0"/>
              <a:t> cont.</a:t>
            </a:r>
          </a:p>
        </p:txBody>
      </p:sp>
      <p:sp>
        <p:nvSpPr>
          <p:cNvPr id="3" name="Content Placeholder 2"/>
          <p:cNvSpPr>
            <a:spLocks noGrp="1"/>
          </p:cNvSpPr>
          <p:nvPr>
            <p:ph idx="1"/>
          </p:nvPr>
        </p:nvSpPr>
        <p:spPr/>
        <p:txBody>
          <a:bodyPr>
            <a:normAutofit/>
          </a:bodyPr>
          <a:lstStyle/>
          <a:p>
            <a:pPr lvl="0"/>
            <a:r>
              <a:rPr lang="en-US" dirty="0"/>
              <a:t>The case law and the statutory law in Pennsylvania for at least 150 years has determined the meaning of the phrase “persons interested” in law as being a reference to a person who has a concrete interest, a substantial interest, an  interest beyond that of the general public. And this requirement of having an interest beyond that of the general public also extends to the ability to file a mandamus action to compel action by a government official.</a:t>
            </a:r>
          </a:p>
          <a:p>
            <a:endParaRPr lang="en-US" dirty="0"/>
          </a:p>
        </p:txBody>
      </p:sp>
    </p:spTree>
    <p:extLst>
      <p:ext uri="{BB962C8B-B14F-4D97-AF65-F5344CB8AC3E}">
        <p14:creationId xmlns:p14="http://schemas.microsoft.com/office/powerpoint/2010/main" val="150967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OBSERVER CONT.</a:t>
            </a:r>
          </a:p>
        </p:txBody>
      </p:sp>
      <p:sp>
        <p:nvSpPr>
          <p:cNvPr id="3" name="Content Placeholder 2"/>
          <p:cNvSpPr>
            <a:spLocks noGrp="1"/>
          </p:cNvSpPr>
          <p:nvPr>
            <p:ph idx="1"/>
          </p:nvPr>
        </p:nvSpPr>
        <p:spPr/>
        <p:txBody>
          <a:bodyPr>
            <a:normAutofit fontScale="92500"/>
          </a:bodyPr>
          <a:lstStyle/>
          <a:p>
            <a:r>
              <a:rPr lang="en-US" dirty="0"/>
              <a:t>County of Allegheny v. Gibson’s Son &amp; Co., 90 Pa. 397 (1879); Duke v. Hague, 107 Pa. 57 (1884); </a:t>
            </a:r>
            <a:r>
              <a:rPr lang="en-US" dirty="0" err="1"/>
              <a:t>Wiegand</a:t>
            </a:r>
            <a:r>
              <a:rPr lang="en-US" dirty="0"/>
              <a:t> v. Barnes Foundation, 374 Pa. 149 (1953); </a:t>
            </a:r>
            <a:r>
              <a:rPr lang="en-US" dirty="0" err="1"/>
              <a:t>Dombrowski</a:t>
            </a:r>
            <a:r>
              <a:rPr lang="en-US" dirty="0"/>
              <a:t> v. Philadelphia, 431 Pa. 199 (1968);  Citizens for State Hospital v. Commonwealth, 123 Pa. </a:t>
            </a:r>
            <a:r>
              <a:rPr lang="en-US" dirty="0" err="1"/>
              <a:t>Commw</a:t>
            </a:r>
            <a:r>
              <a:rPr lang="en-US" dirty="0"/>
              <a:t>. 150 (1989); Nader v. Hughes, 164 Pa </a:t>
            </a:r>
            <a:r>
              <a:rPr lang="en-US" dirty="0" err="1"/>
              <a:t>Commw</a:t>
            </a:r>
            <a:r>
              <a:rPr lang="en-US" dirty="0"/>
              <a:t>. 434 (1994); </a:t>
            </a:r>
            <a:r>
              <a:rPr lang="en-US" dirty="0" err="1"/>
              <a:t>Clinkscale</a:t>
            </a:r>
            <a:r>
              <a:rPr lang="en-US" dirty="0"/>
              <a:t> v. Dep’t of Pub. Welfare, 101 A.3d 137 (2014); </a:t>
            </a:r>
            <a:r>
              <a:rPr lang="en-US" dirty="0" err="1"/>
              <a:t>Hunsicker</a:t>
            </a:r>
            <a:r>
              <a:rPr lang="en-US" dirty="0"/>
              <a:t> v. Pa. State Police, 93 A.3d 911 (2014)</a:t>
            </a:r>
          </a:p>
          <a:p>
            <a:r>
              <a:rPr lang="en-US" dirty="0" err="1"/>
              <a:t>Dombrowski</a:t>
            </a:r>
            <a:r>
              <a:rPr lang="en-US" dirty="0"/>
              <a:t> v. Philadelphia, 431 Pa. 199 (1968)</a:t>
            </a:r>
          </a:p>
          <a:p>
            <a:endParaRPr lang="en-US" dirty="0"/>
          </a:p>
        </p:txBody>
      </p:sp>
    </p:spTree>
    <p:extLst>
      <p:ext uri="{BB962C8B-B14F-4D97-AF65-F5344CB8AC3E}">
        <p14:creationId xmlns:p14="http://schemas.microsoft.com/office/powerpoint/2010/main" val="1827725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Observer cont.</a:t>
            </a:r>
          </a:p>
        </p:txBody>
      </p:sp>
      <p:sp>
        <p:nvSpPr>
          <p:cNvPr id="3" name="Content Placeholder 2"/>
          <p:cNvSpPr>
            <a:spLocks noGrp="1"/>
          </p:cNvSpPr>
          <p:nvPr>
            <p:ph idx="1"/>
          </p:nvPr>
        </p:nvSpPr>
        <p:spPr/>
        <p:txBody>
          <a:bodyPr/>
          <a:lstStyle/>
          <a:p>
            <a:r>
              <a:rPr lang="en-US" dirty="0"/>
              <a:t>After receipt of non-identifiable information on DOD, age, gender, drugs as listed by occurrence in number found in toxicology: e.g. 2 cases with 1 drug, heroin, etc., the newspaper withdrew its action.</a:t>
            </a:r>
          </a:p>
        </p:txBody>
      </p:sp>
    </p:spTree>
    <p:extLst>
      <p:ext uri="{BB962C8B-B14F-4D97-AF65-F5344CB8AC3E}">
        <p14:creationId xmlns:p14="http://schemas.microsoft.com/office/powerpoint/2010/main" val="1858703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6400800" cy="914400"/>
          </a:xfrm>
        </p:spPr>
        <p:txBody>
          <a:bodyPr>
            <a:noAutofit/>
          </a:bodyPr>
          <a:lstStyle/>
          <a:p>
            <a:r>
              <a:rPr lang="en-US" sz="2800" dirty="0"/>
              <a:t>DIORIO V. SUPERINTENTANT LAUREL HARRY, ET AL. 2017</a:t>
            </a:r>
          </a:p>
        </p:txBody>
      </p:sp>
      <p:sp>
        <p:nvSpPr>
          <p:cNvPr id="3" name="Content Placeholder 2"/>
          <p:cNvSpPr>
            <a:spLocks noGrp="1"/>
          </p:cNvSpPr>
          <p:nvPr>
            <p:ph idx="1"/>
          </p:nvPr>
        </p:nvSpPr>
        <p:spPr/>
        <p:txBody>
          <a:bodyPr>
            <a:normAutofit fontScale="92500"/>
          </a:bodyPr>
          <a:lstStyle/>
          <a:p>
            <a:r>
              <a:rPr lang="en-US" dirty="0"/>
              <a:t>The widow of a prisoner is suing the prison for the suicide death of her husband. Cumberland County Coroner Hall was ordered by a Federal District Magistrate to comply with a subpoena filed by the attorney for the widow seeking all 145 photos taken of the scene by the Coroner. The attorney was told he could have all the photos at $20 per photo, in accordance with the Cumberland County Ordinance. The Magistrate felt that fee was unreasonable and ordered the charge to be 50 cents per page. </a:t>
            </a:r>
          </a:p>
        </p:txBody>
      </p:sp>
    </p:spTree>
    <p:extLst>
      <p:ext uri="{BB962C8B-B14F-4D97-AF65-F5344CB8AC3E}">
        <p14:creationId xmlns:p14="http://schemas.microsoft.com/office/powerpoint/2010/main" val="3498966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6400800" cy="914400"/>
          </a:xfrm>
        </p:spPr>
        <p:txBody>
          <a:bodyPr>
            <a:noAutofit/>
          </a:bodyPr>
          <a:lstStyle/>
          <a:p>
            <a:r>
              <a:rPr lang="en-US" sz="2800" dirty="0"/>
              <a:t>DIORIO V. SUPERINTENTANT LAUREL HARRY, ET AL. 2017</a:t>
            </a:r>
          </a:p>
        </p:txBody>
      </p:sp>
      <p:sp>
        <p:nvSpPr>
          <p:cNvPr id="3" name="Content Placeholder 2"/>
          <p:cNvSpPr>
            <a:spLocks noGrp="1"/>
          </p:cNvSpPr>
          <p:nvPr>
            <p:ph idx="1"/>
          </p:nvPr>
        </p:nvSpPr>
        <p:spPr/>
        <p:txBody>
          <a:bodyPr/>
          <a:lstStyle/>
          <a:p>
            <a:r>
              <a:rPr lang="en-US" dirty="0"/>
              <a:t>Cumberland County Coroner is appealing and PSCA will be filing an amicus brief.</a:t>
            </a:r>
          </a:p>
          <a:p>
            <a:r>
              <a:rPr lang="en-US" dirty="0"/>
              <a:t>As of this date nothing further has been heard from the 3</a:t>
            </a:r>
            <a:r>
              <a:rPr lang="en-US" baseline="30000" dirty="0"/>
              <a:t>rd</a:t>
            </a:r>
            <a:r>
              <a:rPr lang="en-US" dirty="0"/>
              <a:t> Circuit as to whether they will consider the appeal. And Hall has heard nothing further from Complainant.</a:t>
            </a:r>
          </a:p>
        </p:txBody>
      </p:sp>
    </p:spTree>
    <p:extLst>
      <p:ext uri="{BB962C8B-B14F-4D97-AF65-F5344CB8AC3E}">
        <p14:creationId xmlns:p14="http://schemas.microsoft.com/office/powerpoint/2010/main" val="603057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66800"/>
            <a:ext cx="6400800" cy="990600"/>
          </a:xfrm>
        </p:spPr>
        <p:txBody>
          <a:bodyPr>
            <a:normAutofit fontScale="90000"/>
          </a:bodyPr>
          <a:lstStyle/>
          <a:p>
            <a:r>
              <a:rPr lang="en-US" dirty="0" err="1"/>
              <a:t>Iobst</a:t>
            </a:r>
            <a:r>
              <a:rPr lang="en-US" dirty="0"/>
              <a:t> v. </a:t>
            </a:r>
            <a:r>
              <a:rPr lang="en-US" dirty="0" err="1"/>
              <a:t>montour</a:t>
            </a:r>
            <a:r>
              <a:rPr lang="en-US" dirty="0"/>
              <a:t> county coroner 2018</a:t>
            </a:r>
          </a:p>
        </p:txBody>
      </p:sp>
      <p:sp>
        <p:nvSpPr>
          <p:cNvPr id="3" name="Content Placeholder 2"/>
          <p:cNvSpPr>
            <a:spLocks noGrp="1"/>
          </p:cNvSpPr>
          <p:nvPr>
            <p:ph idx="1"/>
          </p:nvPr>
        </p:nvSpPr>
        <p:spPr/>
        <p:txBody>
          <a:bodyPr/>
          <a:lstStyle/>
          <a:p>
            <a:r>
              <a:rPr lang="en-US" dirty="0"/>
              <a:t>Requester asks for autopsy and all official records and papers relating to the drug overdose of his live-in companion.</a:t>
            </a:r>
          </a:p>
          <a:p>
            <a:r>
              <a:rPr lang="en-US" dirty="0"/>
              <a:t>Coroner provides cause and manner of death. Requester appeals.</a:t>
            </a:r>
          </a:p>
          <a:p>
            <a:r>
              <a:rPr lang="en-US" dirty="0"/>
              <a:t>Coroner states that the death is currently under investigation by his office, local law enforcement, and the District Attorney. Thus the exemption § 708(b)(16) should apply.</a:t>
            </a:r>
          </a:p>
        </p:txBody>
      </p:sp>
    </p:spTree>
    <p:extLst>
      <p:ext uri="{BB962C8B-B14F-4D97-AF65-F5344CB8AC3E}">
        <p14:creationId xmlns:p14="http://schemas.microsoft.com/office/powerpoint/2010/main" val="3569287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90600"/>
            <a:ext cx="6400800" cy="1066800"/>
          </a:xfrm>
        </p:spPr>
        <p:txBody>
          <a:bodyPr>
            <a:normAutofit fontScale="90000"/>
          </a:bodyPr>
          <a:lstStyle/>
          <a:p>
            <a:r>
              <a:rPr lang="en-US" dirty="0" err="1"/>
              <a:t>Iobst</a:t>
            </a:r>
            <a:r>
              <a:rPr lang="en-US" dirty="0"/>
              <a:t> v. </a:t>
            </a:r>
            <a:r>
              <a:rPr lang="en-US" dirty="0" err="1"/>
              <a:t>montour</a:t>
            </a:r>
            <a:r>
              <a:rPr lang="en-US" dirty="0"/>
              <a:t> county coroner 2018</a:t>
            </a:r>
          </a:p>
        </p:txBody>
      </p:sp>
      <p:sp>
        <p:nvSpPr>
          <p:cNvPr id="3" name="Content Placeholder 2"/>
          <p:cNvSpPr>
            <a:spLocks noGrp="1"/>
          </p:cNvSpPr>
          <p:nvPr>
            <p:ph idx="1"/>
          </p:nvPr>
        </p:nvSpPr>
        <p:spPr/>
        <p:txBody>
          <a:bodyPr/>
          <a:lstStyle/>
          <a:p>
            <a:r>
              <a:rPr lang="en-US" dirty="0"/>
              <a:t>The OOR finds that:</a:t>
            </a:r>
          </a:p>
          <a:p>
            <a:r>
              <a:rPr lang="en-US" dirty="0"/>
              <a:t>Since the autopsy and toxicology reports are available under the Coroner’s Act, no exceptions in the RTKL apply.</a:t>
            </a:r>
          </a:p>
          <a:p>
            <a:r>
              <a:rPr lang="en-US" dirty="0"/>
              <a:t>As long as the records are completed they exist and must be publically disclosed regardless of whether any investigation is closed or still open.</a:t>
            </a:r>
          </a:p>
        </p:txBody>
      </p:sp>
    </p:spTree>
    <p:extLst>
      <p:ext uri="{BB962C8B-B14F-4D97-AF65-F5344CB8AC3E}">
        <p14:creationId xmlns:p14="http://schemas.microsoft.com/office/powerpoint/2010/main" val="691011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“If it bleeds it leads”</a:t>
            </a:r>
          </a:p>
        </p:txBody>
      </p:sp>
      <p:sp>
        <p:nvSpPr>
          <p:cNvPr id="6" name="Content Placeholder 5"/>
          <p:cNvSpPr>
            <a:spLocks noGrp="1"/>
          </p:cNvSpPr>
          <p:nvPr>
            <p:ph idx="1"/>
          </p:nvPr>
        </p:nvSpPr>
        <p:spPr/>
        <p:txBody>
          <a:bodyPr>
            <a:normAutofit/>
          </a:bodyPr>
          <a:lstStyle/>
          <a:p>
            <a:r>
              <a:rPr lang="en-US" dirty="0"/>
              <a:t>Is it newsworthy?</a:t>
            </a:r>
          </a:p>
          <a:p>
            <a:r>
              <a:rPr lang="en-US" dirty="0"/>
              <a:t>Is it a matter of privacy, sometimes called reputation, to the deceased or his/her surviving family?</a:t>
            </a:r>
          </a:p>
          <a:p>
            <a:r>
              <a:rPr lang="en-US" dirty="0"/>
              <a:t>This is a matter that has been judicially debated for more than 100 years. As society has become more infatuated with instant communication showing emotions with emoji's, what is the impact on the “right to be left alone” (Brandeis and Warren 1880).</a:t>
            </a:r>
          </a:p>
        </p:txBody>
      </p:sp>
    </p:spTree>
    <p:extLst>
      <p:ext uri="{BB962C8B-B14F-4D97-AF65-F5344CB8AC3E}">
        <p14:creationId xmlns:p14="http://schemas.microsoft.com/office/powerpoint/2010/main" val="3664641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66800"/>
            <a:ext cx="6400800" cy="990600"/>
          </a:xfrm>
        </p:spPr>
        <p:txBody>
          <a:bodyPr>
            <a:normAutofit fontScale="90000"/>
          </a:bodyPr>
          <a:lstStyle/>
          <a:p>
            <a:r>
              <a:rPr lang="en-US" dirty="0" err="1"/>
              <a:t>Iobst</a:t>
            </a:r>
            <a:r>
              <a:rPr lang="en-US" dirty="0"/>
              <a:t> v. </a:t>
            </a:r>
            <a:r>
              <a:rPr lang="en-US" dirty="0" err="1"/>
              <a:t>montour</a:t>
            </a:r>
            <a:r>
              <a:rPr lang="en-US" dirty="0"/>
              <a:t> county coroner 2018</a:t>
            </a:r>
          </a:p>
        </p:txBody>
      </p:sp>
      <p:sp>
        <p:nvSpPr>
          <p:cNvPr id="3" name="Content Placeholder 2"/>
          <p:cNvSpPr>
            <a:spLocks noGrp="1"/>
          </p:cNvSpPr>
          <p:nvPr>
            <p:ph idx="1"/>
          </p:nvPr>
        </p:nvSpPr>
        <p:spPr/>
        <p:txBody>
          <a:bodyPr/>
          <a:lstStyle/>
          <a:p>
            <a:endParaRPr lang="en-US" dirty="0"/>
          </a:p>
          <a:p>
            <a:r>
              <a:rPr lang="en-US" dirty="0"/>
              <a:t>OOR concludes that autopsy, toxicology, coroner’s reports, including inquest reports are “official records and papers” for public release at anytime requested.</a:t>
            </a:r>
          </a:p>
          <a:p>
            <a:r>
              <a:rPr lang="en-US" dirty="0" err="1"/>
              <a:t>Iobst</a:t>
            </a:r>
            <a:r>
              <a:rPr lang="en-US" dirty="0"/>
              <a:t> may receive the autopsy and toxicology reports by paying the fees specified in the Coroner’s Act.</a:t>
            </a:r>
          </a:p>
        </p:txBody>
      </p:sp>
    </p:spTree>
    <p:extLst>
      <p:ext uri="{BB962C8B-B14F-4D97-AF65-F5344CB8AC3E}">
        <p14:creationId xmlns:p14="http://schemas.microsoft.com/office/powerpoint/2010/main" val="989776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90600"/>
            <a:ext cx="6400800" cy="609600"/>
          </a:xfrm>
        </p:spPr>
        <p:txBody>
          <a:bodyPr>
            <a:normAutofit fontScale="90000"/>
          </a:bodyPr>
          <a:lstStyle/>
          <a:p>
            <a:r>
              <a:rPr lang="en-US" dirty="0"/>
              <a:t>Coroner’s authority</a:t>
            </a:r>
          </a:p>
        </p:txBody>
      </p:sp>
      <p:sp>
        <p:nvSpPr>
          <p:cNvPr id="3" name="Content Placeholder 2"/>
          <p:cNvSpPr>
            <a:spLocks noGrp="1"/>
          </p:cNvSpPr>
          <p:nvPr>
            <p:ph idx="1"/>
          </p:nvPr>
        </p:nvSpPr>
        <p:spPr>
          <a:xfrm>
            <a:off x="1371600" y="1676400"/>
            <a:ext cx="6400800" cy="3810001"/>
          </a:xfrm>
        </p:spPr>
        <p:txBody>
          <a:bodyPr>
            <a:normAutofit fontScale="92500" lnSpcReduction="20000"/>
          </a:bodyPr>
          <a:lstStyle/>
          <a:p>
            <a:r>
              <a:rPr lang="en-US" dirty="0"/>
              <a:t>As noted in the CDC Coroners’ Handbook, note 9, at 1, a “medico-legal officer” is either a coroner or a medical examiner with the responsibility to investigate deaths as provided by statute – sudden, unexpected deaths, deaths under suspicious circumstances, deaths occurring as a result of violence or trauma, deaths in which trauma, chemical injury, reaction to drugs or medical treatment, operative or </a:t>
            </a:r>
            <a:r>
              <a:rPr lang="en-US" dirty="0" err="1"/>
              <a:t>peri</a:t>
            </a:r>
            <a:r>
              <a:rPr lang="en-US" dirty="0"/>
              <a:t>-operative deaths, unidentified or unclaimed bodies, deaths due to contagious diseases or public hazards, bodies to be cremated, SIDS, and stillbirths. The stated purpose of these investigations, in the first instance, is to determine whether criminal acts or criminal neglect were involved in the deaths.</a:t>
            </a:r>
          </a:p>
        </p:txBody>
      </p:sp>
    </p:spTree>
    <p:extLst>
      <p:ext uri="{BB962C8B-B14F-4D97-AF65-F5344CB8AC3E}">
        <p14:creationId xmlns:p14="http://schemas.microsoft.com/office/powerpoint/2010/main" val="1790651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Coroner’s authority</a:t>
            </a:r>
          </a:p>
        </p:txBody>
      </p:sp>
      <p:sp>
        <p:nvSpPr>
          <p:cNvPr id="3" name="Content Placeholder 2"/>
          <p:cNvSpPr>
            <a:spLocks noGrp="1"/>
          </p:cNvSpPr>
          <p:nvPr>
            <p:ph idx="1"/>
          </p:nvPr>
        </p:nvSpPr>
        <p:spPr/>
        <p:txBody>
          <a:bodyPr/>
          <a:lstStyle/>
          <a:p>
            <a:endParaRPr lang="en-US" dirty="0"/>
          </a:p>
          <a:p>
            <a:r>
              <a:rPr lang="en-US" dirty="0"/>
              <a:t>As </a:t>
            </a:r>
            <a:r>
              <a:rPr lang="en-US" dirty="0" err="1"/>
              <a:t>Pennsylania’s</a:t>
            </a:r>
            <a:r>
              <a:rPr lang="en-US" dirty="0"/>
              <a:t> Courts have held, Coroners by the very nature of their duties are part of the Commonwealth’s criminal investigation team. As noted by the Superior Court in </a:t>
            </a:r>
            <a:r>
              <a:rPr lang="en-US" u="sng" dirty="0"/>
              <a:t>Commonwealth v. Anderson,</a:t>
            </a:r>
            <a:r>
              <a:rPr lang="en-US" dirty="0"/>
              <a:t> 253 Pa. Super. 334 (1978):</a:t>
            </a:r>
          </a:p>
          <a:p>
            <a:endParaRPr lang="en-US" dirty="0"/>
          </a:p>
        </p:txBody>
      </p:sp>
    </p:spTree>
    <p:extLst>
      <p:ext uri="{BB962C8B-B14F-4D97-AF65-F5344CB8AC3E}">
        <p14:creationId xmlns:p14="http://schemas.microsoft.com/office/powerpoint/2010/main" val="1797071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90600"/>
            <a:ext cx="6400800" cy="533400"/>
          </a:xfrm>
        </p:spPr>
        <p:txBody>
          <a:bodyPr>
            <a:normAutofit fontScale="90000"/>
          </a:bodyPr>
          <a:lstStyle/>
          <a:p>
            <a:r>
              <a:rPr lang="en-US" dirty="0"/>
              <a:t>Coroner’s authority</a:t>
            </a:r>
          </a:p>
        </p:txBody>
      </p:sp>
      <p:sp>
        <p:nvSpPr>
          <p:cNvPr id="3" name="Content Placeholder 2"/>
          <p:cNvSpPr>
            <a:spLocks noGrp="1"/>
          </p:cNvSpPr>
          <p:nvPr>
            <p:ph idx="1"/>
          </p:nvPr>
        </p:nvSpPr>
        <p:spPr>
          <a:xfrm>
            <a:off x="1371600" y="1676400"/>
            <a:ext cx="6400800" cy="3810001"/>
          </a:xfrm>
        </p:spPr>
        <p:txBody>
          <a:bodyPr>
            <a:normAutofit fontScale="70000" lnSpcReduction="20000"/>
          </a:bodyPr>
          <a:lstStyle/>
          <a:p>
            <a:r>
              <a:rPr lang="en-US" sz="2600" dirty="0"/>
              <a:t>“Initially, we note that a coroner in Pennsylvania has powers which in fact make him part of the Commonwealth's  criminal investigation team. </a:t>
            </a:r>
            <a:r>
              <a:rPr lang="en-US" sz="2600" u="sng" dirty="0">
                <a:hlinkClick r:id="rId2"/>
              </a:rPr>
              <a:t>16 P.S. § 1237</a:t>
            </a:r>
            <a:r>
              <a:rPr lang="en-US" sz="2600" dirty="0"/>
              <a:t>  authorizes a coroner to investigate suspicious deaths in order to determine whether there is sufficient evidence of criminal acts to justify the holding of an inquest. If the coroner conducts an inquest, </a:t>
            </a:r>
            <a:r>
              <a:rPr lang="en-US" sz="2600" u="sng" dirty="0">
                <a:hlinkClick r:id="rId2"/>
              </a:rPr>
              <a:t>16 P.S. § 1245</a:t>
            </a:r>
            <a:r>
              <a:rPr lang="en-US" sz="2600" dirty="0"/>
              <a:t> confers power upon the coroner to issue subpoenas and attachments to obtain the attendance of witnesses and the production of documents. If the coroner concludes after an inquest that the death resulted from criminal conduct, he may act as a committing magistrate.  </a:t>
            </a:r>
          </a:p>
          <a:p>
            <a:endParaRPr lang="en-US" dirty="0"/>
          </a:p>
        </p:txBody>
      </p:sp>
    </p:spTree>
    <p:extLst>
      <p:ext uri="{BB962C8B-B14F-4D97-AF65-F5344CB8AC3E}">
        <p14:creationId xmlns:p14="http://schemas.microsoft.com/office/powerpoint/2010/main" val="3226160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90600"/>
            <a:ext cx="6400800" cy="838200"/>
          </a:xfrm>
        </p:spPr>
        <p:txBody>
          <a:bodyPr>
            <a:normAutofit/>
          </a:bodyPr>
          <a:lstStyle/>
          <a:p>
            <a:r>
              <a:rPr lang="en-US" dirty="0"/>
              <a:t>Coroner’s authority</a:t>
            </a:r>
          </a:p>
        </p:txBody>
      </p:sp>
      <p:sp>
        <p:nvSpPr>
          <p:cNvPr id="3" name="Content Placeholder 2"/>
          <p:cNvSpPr>
            <a:spLocks noGrp="1"/>
          </p:cNvSpPr>
          <p:nvPr>
            <p:ph idx="1"/>
          </p:nvPr>
        </p:nvSpPr>
        <p:spPr>
          <a:xfrm>
            <a:off x="1371600" y="2286000"/>
            <a:ext cx="6400800" cy="3200401"/>
          </a:xfrm>
        </p:spPr>
        <p:txBody>
          <a:bodyPr/>
          <a:lstStyle/>
          <a:p>
            <a:r>
              <a:rPr lang="en-US" dirty="0"/>
              <a:t>See </a:t>
            </a:r>
            <a:r>
              <a:rPr lang="en-US" i="1" u="sng" dirty="0">
                <a:hlinkClick r:id="rId2"/>
              </a:rPr>
              <a:t>Commonwealth v. Sullivan</a:t>
            </a:r>
            <a:r>
              <a:rPr lang="en-US" u="sng" dirty="0">
                <a:hlinkClick r:id="rId2"/>
              </a:rPr>
              <a:t>, 446 Pa. 419, 286 A.2d 898 (1971)</a:t>
            </a:r>
            <a:r>
              <a:rPr lang="en-US" dirty="0"/>
              <a:t>; </a:t>
            </a:r>
            <a:r>
              <a:rPr lang="en-US" i="1" u="sng" dirty="0">
                <a:hlinkClick r:id="rId2"/>
              </a:rPr>
              <a:t>Commonwealth v. </a:t>
            </a:r>
            <a:r>
              <a:rPr lang="en-US" i="1" u="sng" dirty="0" err="1">
                <a:hlinkClick r:id="rId2"/>
              </a:rPr>
              <a:t>Lopinson</a:t>
            </a:r>
            <a:r>
              <a:rPr lang="en-US" u="sng" dirty="0">
                <a:hlinkClick r:id="rId2"/>
              </a:rPr>
              <a:t>, 427 Pa. 284, 234 A.2d  </a:t>
            </a:r>
            <a:r>
              <a:rPr lang="en-US" dirty="0"/>
              <a:t> 552 (1967). Finally, </a:t>
            </a:r>
            <a:r>
              <a:rPr lang="en-US" u="sng" dirty="0">
                <a:hlinkClick r:id="rId2"/>
              </a:rPr>
              <a:t>16 P.S. § 1242</a:t>
            </a:r>
            <a:r>
              <a:rPr lang="en-US" dirty="0"/>
              <a:t>  directs the coroner, during the course of his investigation, to consult with the District Attorney. Given these statutory and common law powers, we will assume that a coroner investigating a suspicious death has the same status as a police officer investigating any suspected crime.” </a:t>
            </a:r>
          </a:p>
          <a:p>
            <a:endParaRPr lang="en-US" dirty="0"/>
          </a:p>
        </p:txBody>
      </p:sp>
    </p:spTree>
    <p:extLst>
      <p:ext uri="{BB962C8B-B14F-4D97-AF65-F5344CB8AC3E}">
        <p14:creationId xmlns:p14="http://schemas.microsoft.com/office/powerpoint/2010/main" val="994604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Coroner’s authority</a:t>
            </a:r>
          </a:p>
        </p:txBody>
      </p:sp>
      <p:sp>
        <p:nvSpPr>
          <p:cNvPr id="3" name="Content Placeholder 2"/>
          <p:cNvSpPr>
            <a:spLocks noGrp="1"/>
          </p:cNvSpPr>
          <p:nvPr>
            <p:ph idx="1"/>
          </p:nvPr>
        </p:nvSpPr>
        <p:spPr>
          <a:xfrm>
            <a:off x="1371600" y="2286000"/>
            <a:ext cx="6400800" cy="3200401"/>
          </a:xfrm>
        </p:spPr>
        <p:txBody>
          <a:bodyPr>
            <a:normAutofit fontScale="92500" lnSpcReduction="20000"/>
          </a:bodyPr>
          <a:lstStyle/>
          <a:p>
            <a:r>
              <a:rPr lang="en-US" dirty="0"/>
              <a:t>“Since 1276 A. D., the coroner has been charged with the duty to investigate unnatural deaths occurring within the county and to commit to jail those found responsible for the killing, to stand trial at the next term of court. Second, the office of coroner is a quasi-investigative office. The coroner has the power to summon and command the attendance of any person having knowledge of the facts and circumstances surrounding the death he is investigating. A coroner receives and considers testimony of both the Commonwealth and the accused in determining the identity, if any, of the person responsible for the death of the victim. </a:t>
            </a:r>
          </a:p>
        </p:txBody>
      </p:sp>
    </p:spTree>
    <p:extLst>
      <p:ext uri="{BB962C8B-B14F-4D97-AF65-F5344CB8AC3E}">
        <p14:creationId xmlns:p14="http://schemas.microsoft.com/office/powerpoint/2010/main" val="2802560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Coroner’s authority</a:t>
            </a:r>
          </a:p>
        </p:txBody>
      </p:sp>
      <p:sp>
        <p:nvSpPr>
          <p:cNvPr id="3" name="Content Placeholder 2"/>
          <p:cNvSpPr>
            <a:spLocks noGrp="1"/>
          </p:cNvSpPr>
          <p:nvPr>
            <p:ph idx="1"/>
          </p:nvPr>
        </p:nvSpPr>
        <p:spPr>
          <a:xfrm>
            <a:off x="1371600" y="2286000"/>
            <a:ext cx="6400800" cy="3200401"/>
          </a:xfrm>
        </p:spPr>
        <p:txBody>
          <a:bodyPr>
            <a:normAutofit fontScale="85000" lnSpcReduction="10000"/>
          </a:bodyPr>
          <a:lstStyle/>
          <a:p>
            <a:r>
              <a:rPr lang="en-US" dirty="0"/>
              <a:t>See also, </a:t>
            </a:r>
            <a:r>
              <a:rPr lang="en-US" u="sng" dirty="0"/>
              <a:t>Marvin v. Monroe County</a:t>
            </a:r>
            <a:r>
              <a:rPr lang="en-US" dirty="0"/>
              <a:t>, 154 Pa. Super, 75, 35 A.2d 781 (1944).</a:t>
            </a:r>
          </a:p>
          <a:p>
            <a:r>
              <a:rPr lang="en-US" dirty="0"/>
              <a:t>And that power and authority to investigate as stated today is enunciated in </a:t>
            </a:r>
            <a:r>
              <a:rPr lang="en-US" u="sng" dirty="0"/>
              <a:t>Commonwealth v. Martin</a:t>
            </a:r>
            <a:r>
              <a:rPr lang="en-US" dirty="0"/>
              <a:t>, 1999 Pa. Super. 29, 727 A.2d 1136, “[T]the Act of November 29, 1990, (16 </a:t>
            </a:r>
            <a:r>
              <a:rPr lang="en-US" dirty="0" err="1"/>
              <a:t>Pa.C.S</a:t>
            </a:r>
            <a:r>
              <a:rPr lang="en-US" dirty="0"/>
              <a:t>. § 1237(a)), requires the coroner to investigate the facts and circumstances of deaths, which appear to have happened within his or her county, whenever such deaths are sudden, suspicious, or violent, or fall within other enumerated categories to determine whether an autopsy or inquest should be conducted. </a:t>
            </a:r>
          </a:p>
        </p:txBody>
      </p:sp>
    </p:spTree>
    <p:extLst>
      <p:ext uri="{BB962C8B-B14F-4D97-AF65-F5344CB8AC3E}">
        <p14:creationId xmlns:p14="http://schemas.microsoft.com/office/powerpoint/2010/main" val="1382222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Coroner’s authority</a:t>
            </a:r>
          </a:p>
        </p:txBody>
      </p:sp>
      <p:sp>
        <p:nvSpPr>
          <p:cNvPr id="3" name="Content Placeholder 2"/>
          <p:cNvSpPr>
            <a:spLocks noGrp="1"/>
          </p:cNvSpPr>
          <p:nvPr>
            <p:ph idx="1"/>
          </p:nvPr>
        </p:nvSpPr>
        <p:spPr/>
        <p:txBody>
          <a:bodyPr/>
          <a:lstStyle/>
          <a:p>
            <a:r>
              <a:rPr lang="en-US" dirty="0"/>
              <a:t>The purpose of the investigation is to determine the cause of death </a:t>
            </a:r>
            <a:r>
              <a:rPr lang="en-US" u="sng" dirty="0"/>
              <a:t>and whether sufficient reason exists for the coroner to believe that the death may have resulted from the criminal acts or criminal negligence of another</a:t>
            </a:r>
            <a:r>
              <a:rPr lang="en-US" dirty="0"/>
              <a:t>. (16 </a:t>
            </a:r>
            <a:r>
              <a:rPr lang="en-US" dirty="0" err="1"/>
              <a:t>Pa.C.S</a:t>
            </a:r>
            <a:r>
              <a:rPr lang="en-US" dirty="0"/>
              <a:t>. § 1237(b)).” Thus, every death investigation of the Coroner from the beginning requires an initial determination of whether any criminal acts caused the death.</a:t>
            </a:r>
          </a:p>
          <a:p>
            <a:endParaRPr lang="en-US" dirty="0"/>
          </a:p>
        </p:txBody>
      </p:sp>
    </p:spTree>
    <p:extLst>
      <p:ext uri="{BB962C8B-B14F-4D97-AF65-F5344CB8AC3E}">
        <p14:creationId xmlns:p14="http://schemas.microsoft.com/office/powerpoint/2010/main" val="2069021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Coroner’s authority</a:t>
            </a:r>
          </a:p>
        </p:txBody>
      </p:sp>
      <p:sp>
        <p:nvSpPr>
          <p:cNvPr id="3" name="Content Placeholder 2"/>
          <p:cNvSpPr>
            <a:spLocks noGrp="1"/>
          </p:cNvSpPr>
          <p:nvPr>
            <p:ph idx="1"/>
          </p:nvPr>
        </p:nvSpPr>
        <p:spPr/>
        <p:txBody>
          <a:bodyPr>
            <a:normAutofit fontScale="85000" lnSpcReduction="10000"/>
          </a:bodyPr>
          <a:lstStyle/>
          <a:p>
            <a:r>
              <a:rPr lang="en-US" dirty="0"/>
              <a:t>The judicial power or authority of a coroner is exercised in the conducting of an inquest when an autopsy fails to reveal the cause and manner of death .At the inquest the coroner may subpoena documents and witnesses to appear either before him or a person authorized by him such as a deputy or solicitor and may call six jurors to hear the evidence brought before the inquest. During the inquest there is no requirement for proof beyond a reasonable doubt. The requirement is for the State to establish a prima facie case sufficient to allow a trial judge to allow a case to go before a jury. </a:t>
            </a:r>
            <a:r>
              <a:rPr lang="en-US" u="sng" dirty="0"/>
              <a:t>Commonwealth v. Martin, supra.</a:t>
            </a:r>
            <a:endParaRPr lang="en-US" dirty="0"/>
          </a:p>
          <a:p>
            <a:endParaRPr lang="en-US" dirty="0"/>
          </a:p>
        </p:txBody>
      </p:sp>
    </p:spTree>
    <p:extLst>
      <p:ext uri="{BB962C8B-B14F-4D97-AF65-F5344CB8AC3E}">
        <p14:creationId xmlns:p14="http://schemas.microsoft.com/office/powerpoint/2010/main" val="1902557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Coroner’s authority</a:t>
            </a:r>
          </a:p>
        </p:txBody>
      </p:sp>
      <p:sp>
        <p:nvSpPr>
          <p:cNvPr id="3" name="Content Placeholder 2"/>
          <p:cNvSpPr>
            <a:spLocks noGrp="1"/>
          </p:cNvSpPr>
          <p:nvPr>
            <p:ph idx="1"/>
          </p:nvPr>
        </p:nvSpPr>
        <p:spPr>
          <a:xfrm>
            <a:off x="1295400" y="2438400"/>
            <a:ext cx="6400800" cy="3048001"/>
          </a:xfrm>
        </p:spPr>
        <p:txBody>
          <a:bodyPr>
            <a:noAutofit/>
          </a:bodyPr>
          <a:lstStyle/>
          <a:p>
            <a:r>
              <a:rPr lang="en-US" dirty="0"/>
              <a:t>If the coroner concludes after an inquest that the death resulted from criminal conduct, he may “act as a committing magistrate.” </a:t>
            </a:r>
            <a:r>
              <a:rPr lang="en-US" u="sng" dirty="0"/>
              <a:t>Commonwealth v. </a:t>
            </a:r>
            <a:r>
              <a:rPr lang="en-US" u="sng" dirty="0" err="1"/>
              <a:t>Prosdocimo</a:t>
            </a:r>
            <a:r>
              <a:rPr lang="en-US" dirty="0"/>
              <a:t>, 331 Pa. Super 51 (1984), </a:t>
            </a:r>
            <a:r>
              <a:rPr lang="en-US" u="sng" dirty="0"/>
              <a:t>Commonwealth v. Anderson</a:t>
            </a:r>
            <a:r>
              <a:rPr lang="en-US" i="1" dirty="0"/>
              <a:t>,</a:t>
            </a:r>
            <a:r>
              <a:rPr lang="en-US" dirty="0"/>
              <a:t> 253 </a:t>
            </a:r>
            <a:r>
              <a:rPr lang="en-US" dirty="0" err="1"/>
              <a:t>Pa.Super</a:t>
            </a:r>
            <a:r>
              <a:rPr lang="en-US" dirty="0"/>
              <a:t>. 334 (1978), </a:t>
            </a:r>
            <a:r>
              <a:rPr lang="en-US" u="sng" dirty="0"/>
              <a:t>Commonwealth v. Sullivan</a:t>
            </a:r>
            <a:r>
              <a:rPr lang="en-US" i="1" dirty="0"/>
              <a:t>, </a:t>
            </a:r>
            <a:r>
              <a:rPr lang="en-US" dirty="0"/>
              <a:t>286 A.2d 898 (Pa. 1971) and </a:t>
            </a:r>
            <a:r>
              <a:rPr lang="en-US" u="sng" dirty="0"/>
              <a:t>Commonwealth v. </a:t>
            </a:r>
            <a:r>
              <a:rPr lang="en-US" u="sng" dirty="0" err="1"/>
              <a:t>Lopinson</a:t>
            </a:r>
            <a:r>
              <a:rPr lang="en-US" i="1" dirty="0"/>
              <a:t>,</a:t>
            </a:r>
            <a:r>
              <a:rPr lang="en-US" dirty="0"/>
              <a:t> 234 A.2d 552 (Pa. 1967). It is this authority of the coroner which constitutes the equivalent of an arrest. </a:t>
            </a:r>
          </a:p>
        </p:txBody>
      </p:sp>
    </p:spTree>
    <p:extLst>
      <p:ext uri="{BB962C8B-B14F-4D97-AF65-F5344CB8AC3E}">
        <p14:creationId xmlns:p14="http://schemas.microsoft.com/office/powerpoint/2010/main" val="781811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6400800" cy="1447800"/>
          </a:xfrm>
        </p:spPr>
        <p:txBody>
          <a:bodyPr>
            <a:noAutofit/>
          </a:bodyPr>
          <a:lstStyle/>
          <a:p>
            <a:r>
              <a:rPr lang="en-US" sz="2800" dirty="0"/>
              <a:t>Jeffrey thompson v. chester county coroner 2017</a:t>
            </a:r>
          </a:p>
        </p:txBody>
      </p:sp>
      <p:sp>
        <p:nvSpPr>
          <p:cNvPr id="3" name="Content Placeholder 2"/>
          <p:cNvSpPr>
            <a:spLocks noGrp="1"/>
          </p:cNvSpPr>
          <p:nvPr>
            <p:ph idx="1"/>
          </p:nvPr>
        </p:nvSpPr>
        <p:spPr>
          <a:xfrm>
            <a:off x="1371600" y="2590800"/>
            <a:ext cx="6400800" cy="2895601"/>
          </a:xfrm>
        </p:spPr>
        <p:txBody>
          <a:bodyPr>
            <a:normAutofit fontScale="92500" lnSpcReduction="10000"/>
          </a:bodyPr>
          <a:lstStyle/>
          <a:p>
            <a:r>
              <a:rPr lang="en-US" dirty="0"/>
              <a:t>Request by an SCI-Camp Hill inmate for a copy of the autopsy report of the individual he was convicted of killing.</a:t>
            </a:r>
          </a:p>
          <a:p>
            <a:r>
              <a:rPr lang="en-US" dirty="0"/>
              <a:t>Coroner provided View of Form and denied request for autopsy report.</a:t>
            </a:r>
          </a:p>
          <a:p>
            <a:r>
              <a:rPr lang="en-US" dirty="0"/>
              <a:t>OOR determines autopsy report is a public record.</a:t>
            </a:r>
          </a:p>
          <a:p>
            <a:r>
              <a:rPr lang="en-US" dirty="0"/>
              <a:t>Coroner appeals to Chester County Court of Common Pleas. Court holds that an autopsy report is not subject to public disclosure.</a:t>
            </a:r>
          </a:p>
        </p:txBody>
      </p:sp>
    </p:spTree>
    <p:extLst>
      <p:ext uri="{BB962C8B-B14F-4D97-AF65-F5344CB8AC3E}">
        <p14:creationId xmlns:p14="http://schemas.microsoft.com/office/powerpoint/2010/main" val="2400983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Coroner’s authority</a:t>
            </a:r>
          </a:p>
        </p:txBody>
      </p:sp>
      <p:sp>
        <p:nvSpPr>
          <p:cNvPr id="3" name="Content Placeholder 2"/>
          <p:cNvSpPr>
            <a:spLocks noGrp="1"/>
          </p:cNvSpPr>
          <p:nvPr>
            <p:ph idx="1"/>
          </p:nvPr>
        </p:nvSpPr>
        <p:spPr/>
        <p:txBody>
          <a:bodyPr>
            <a:normAutofit fontScale="85000" lnSpcReduction="10000"/>
          </a:bodyPr>
          <a:lstStyle/>
          <a:p>
            <a:r>
              <a:rPr lang="en-US" dirty="0"/>
              <a:t>The coroner does not engage in custodial interrogation when determining the facts and circumstances surrounding a death investigation interview or in the review of the scene of death. Therefore, Miranda warnings are not required, there is no privilege against self- incrimination for statements to the coroner, and no arrest can occur until after an inquest. See also, </a:t>
            </a:r>
            <a:r>
              <a:rPr lang="en-US" u="sng" dirty="0"/>
              <a:t>Power of Coroner</a:t>
            </a:r>
            <a:r>
              <a:rPr lang="en-US" dirty="0"/>
              <a:t> </a:t>
            </a:r>
            <a:r>
              <a:rPr lang="en-US" u="sng" dirty="0"/>
              <a:t>&amp;c</a:t>
            </a:r>
            <a:r>
              <a:rPr lang="en-US" dirty="0"/>
              <a:t>., 11 </a:t>
            </a:r>
            <a:r>
              <a:rPr lang="en-US" dirty="0" err="1"/>
              <a:t>Phila</a:t>
            </a:r>
            <a:r>
              <a:rPr lang="en-US" dirty="0"/>
              <a:t>. 387 (1875); </a:t>
            </a:r>
            <a:r>
              <a:rPr lang="en-US" u="sng" dirty="0" err="1"/>
              <a:t>Rentschler</a:t>
            </a:r>
            <a:r>
              <a:rPr lang="en-US" u="sng" dirty="0"/>
              <a:t> v. Schuylkill County</a:t>
            </a:r>
            <a:r>
              <a:rPr lang="en-US" dirty="0"/>
              <a:t>, 1 Schuylkill Legal Record 289 (1880); </a:t>
            </a:r>
            <a:r>
              <a:rPr lang="en-US" u="sng" dirty="0"/>
              <a:t>Commonwealth v. Rafferty</a:t>
            </a:r>
            <a:r>
              <a:rPr lang="en-US" dirty="0"/>
              <a:t>, 11 C.C. 513 (1892); </a:t>
            </a:r>
            <a:r>
              <a:rPr lang="en-US" u="sng" dirty="0"/>
              <a:t>Commonwealth ex </a:t>
            </a:r>
            <a:r>
              <a:rPr lang="en-US" u="sng" dirty="0" err="1"/>
              <a:t>rel</a:t>
            </a:r>
            <a:r>
              <a:rPr lang="en-US" u="sng" dirty="0"/>
              <a:t> </a:t>
            </a:r>
            <a:r>
              <a:rPr lang="en-US" u="sng" dirty="0" err="1"/>
              <a:t>Bandi</a:t>
            </a:r>
            <a:r>
              <a:rPr lang="en-US" u="sng" dirty="0"/>
              <a:t> v. Ashe</a:t>
            </a:r>
            <a:r>
              <a:rPr lang="en-US" dirty="0"/>
              <a:t>, 367 Pa. 234 (1951); </a:t>
            </a:r>
            <a:r>
              <a:rPr lang="en-US" u="sng" dirty="0"/>
              <a:t>Commonwealth ex </a:t>
            </a:r>
            <a:r>
              <a:rPr lang="en-US" u="sng" dirty="0" err="1"/>
              <a:t>rel</a:t>
            </a:r>
            <a:r>
              <a:rPr lang="en-US" u="sng" dirty="0"/>
              <a:t> Tanner v. Ashe</a:t>
            </a:r>
            <a:r>
              <a:rPr lang="en-US" dirty="0"/>
              <a:t>, 365 Pa. 419, 76 A.2d 210 (1950).</a:t>
            </a:r>
          </a:p>
          <a:p>
            <a:endParaRPr lang="en-US" dirty="0"/>
          </a:p>
        </p:txBody>
      </p:sp>
    </p:spTree>
    <p:extLst>
      <p:ext uri="{BB962C8B-B14F-4D97-AF65-F5344CB8AC3E}">
        <p14:creationId xmlns:p14="http://schemas.microsoft.com/office/powerpoint/2010/main" val="19971367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Coroner’s authority</a:t>
            </a:r>
          </a:p>
        </p:txBody>
      </p:sp>
      <p:sp>
        <p:nvSpPr>
          <p:cNvPr id="3" name="Content Placeholder 2"/>
          <p:cNvSpPr>
            <a:spLocks noGrp="1"/>
          </p:cNvSpPr>
          <p:nvPr>
            <p:ph idx="1"/>
          </p:nvPr>
        </p:nvSpPr>
        <p:spPr/>
        <p:txBody>
          <a:bodyPr/>
          <a:lstStyle/>
          <a:p>
            <a:r>
              <a:rPr lang="en-US" dirty="0"/>
              <a:t>The findings of a coroner are, in effect, a formal charge lodged against the accused which he is required to answer at the next term of court. In this regard, a criminal proceeding is instituted other than by complaint.” </a:t>
            </a:r>
            <a:r>
              <a:rPr lang="en-US" u="sng" dirty="0"/>
              <a:t>Commonwealth v. Guy, </a:t>
            </a:r>
            <a:r>
              <a:rPr lang="en-US" dirty="0"/>
              <a:t>1966 Pa. Dist. &amp; </a:t>
            </a:r>
            <a:r>
              <a:rPr lang="en-US" dirty="0" err="1"/>
              <a:t>Cnty</a:t>
            </a:r>
            <a:r>
              <a:rPr lang="en-US" dirty="0"/>
              <a:t> Dec., 41 Pa. D &amp; C2d 151.</a:t>
            </a:r>
          </a:p>
          <a:p>
            <a:endParaRPr lang="en-US" dirty="0"/>
          </a:p>
        </p:txBody>
      </p:sp>
    </p:spTree>
    <p:extLst>
      <p:ext uri="{BB962C8B-B14F-4D97-AF65-F5344CB8AC3E}">
        <p14:creationId xmlns:p14="http://schemas.microsoft.com/office/powerpoint/2010/main" val="12523375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Coroner’s authority</a:t>
            </a:r>
          </a:p>
        </p:txBody>
      </p:sp>
      <p:sp>
        <p:nvSpPr>
          <p:cNvPr id="3" name="Content Placeholder 2"/>
          <p:cNvSpPr>
            <a:spLocks noGrp="1"/>
          </p:cNvSpPr>
          <p:nvPr>
            <p:ph idx="1"/>
          </p:nvPr>
        </p:nvSpPr>
        <p:spPr/>
        <p:txBody>
          <a:bodyPr/>
          <a:lstStyle/>
          <a:p>
            <a:endParaRPr lang="en-US" dirty="0"/>
          </a:p>
          <a:p>
            <a:r>
              <a:rPr lang="en-US" dirty="0"/>
              <a:t>After a discussion of the Coroner’s ability and right to conduct investigations of a criminal nature, the OOR in the Montour case asks two questions of clarification:</a:t>
            </a:r>
          </a:p>
          <a:p>
            <a:r>
              <a:rPr lang="en-US" dirty="0"/>
              <a:t>What are “official records and papers” and does the Coroner’s Act or the RTKL control?</a:t>
            </a:r>
          </a:p>
        </p:txBody>
      </p:sp>
    </p:spTree>
    <p:extLst>
      <p:ext uri="{BB962C8B-B14F-4D97-AF65-F5344CB8AC3E}">
        <p14:creationId xmlns:p14="http://schemas.microsoft.com/office/powerpoint/2010/main" val="2649757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Coroner’s authority</a:t>
            </a:r>
          </a:p>
        </p:txBody>
      </p:sp>
      <p:sp>
        <p:nvSpPr>
          <p:cNvPr id="3" name="Content Placeholder 2"/>
          <p:cNvSpPr>
            <a:spLocks noGrp="1"/>
          </p:cNvSpPr>
          <p:nvPr>
            <p:ph idx="1"/>
          </p:nvPr>
        </p:nvSpPr>
        <p:spPr/>
        <p:txBody>
          <a:bodyPr>
            <a:normAutofit fontScale="92500" lnSpcReduction="10000"/>
          </a:bodyPr>
          <a:lstStyle/>
          <a:p>
            <a:r>
              <a:rPr lang="en-US" dirty="0"/>
              <a:t>First, let’s look at the Coroner’s Act and attempt to answer the question of when “official records and papers” may become public. Section 1251 of the Coroner’s Act states that “the Coroner deposit all of his official records and papers for the preceding year in the office of the prothonotary for the inspection of all persons interested therein.” 16 P.S. § 1251. So that would indicate legislative intent that “official records and papers” become publically available only on January 30 of the following year after death and a coroner’s investigation has been closed. </a:t>
            </a:r>
          </a:p>
        </p:txBody>
      </p:sp>
    </p:spTree>
    <p:extLst>
      <p:ext uri="{BB962C8B-B14F-4D97-AF65-F5344CB8AC3E}">
        <p14:creationId xmlns:p14="http://schemas.microsoft.com/office/powerpoint/2010/main" val="31092416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Coroner’s authority</a:t>
            </a:r>
          </a:p>
        </p:txBody>
      </p:sp>
      <p:sp>
        <p:nvSpPr>
          <p:cNvPr id="3" name="Content Placeholder 2"/>
          <p:cNvSpPr>
            <a:spLocks noGrp="1"/>
          </p:cNvSpPr>
          <p:nvPr>
            <p:ph idx="1"/>
          </p:nvPr>
        </p:nvSpPr>
        <p:spPr/>
        <p:txBody>
          <a:bodyPr>
            <a:normAutofit fontScale="92500"/>
          </a:bodyPr>
          <a:lstStyle/>
          <a:p>
            <a:r>
              <a:rPr lang="en-US" dirty="0"/>
              <a:t>In Section 405 of the County Code, the legislature specified that certain county offices were required to maintain their records at the county seat. Coroners were not included in the mandate. The legislature provided an alternative to keeping records at the prothonotary office by Coroners by providing for the alternative of maintaining records at the Coroner’s office provided that the “President Judge and the officer in charge of the office to which the records belong” approve. 16 P.S. $ 405. </a:t>
            </a:r>
          </a:p>
        </p:txBody>
      </p:sp>
    </p:spTree>
    <p:extLst>
      <p:ext uri="{BB962C8B-B14F-4D97-AF65-F5344CB8AC3E}">
        <p14:creationId xmlns:p14="http://schemas.microsoft.com/office/powerpoint/2010/main" val="8384712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Coroner’s authority</a:t>
            </a:r>
          </a:p>
        </p:txBody>
      </p:sp>
      <p:sp>
        <p:nvSpPr>
          <p:cNvPr id="3" name="Content Placeholder 2"/>
          <p:cNvSpPr>
            <a:spLocks noGrp="1"/>
          </p:cNvSpPr>
          <p:nvPr>
            <p:ph idx="1"/>
          </p:nvPr>
        </p:nvSpPr>
        <p:spPr/>
        <p:txBody>
          <a:bodyPr/>
          <a:lstStyle/>
          <a:p>
            <a:endParaRPr lang="en-US" dirty="0"/>
          </a:p>
          <a:p>
            <a:r>
              <a:rPr lang="en-US" dirty="0"/>
              <a:t>It should be noted that the Pennsylvania Supreme Court has adopted Public Policy rules effective January 3, 2018, wherein it requires all papers filed with a court office, such as a prothonotary, maintain any records containing medical or mental health records as non-public documents.</a:t>
            </a:r>
          </a:p>
          <a:p>
            <a:endParaRPr lang="en-US" dirty="0"/>
          </a:p>
        </p:txBody>
      </p:sp>
    </p:spTree>
    <p:extLst>
      <p:ext uri="{BB962C8B-B14F-4D97-AF65-F5344CB8AC3E}">
        <p14:creationId xmlns:p14="http://schemas.microsoft.com/office/powerpoint/2010/main" val="12520332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Coroner’s authority</a:t>
            </a:r>
          </a:p>
        </p:txBody>
      </p:sp>
      <p:sp>
        <p:nvSpPr>
          <p:cNvPr id="3" name="Content Placeholder 2"/>
          <p:cNvSpPr>
            <a:spLocks noGrp="1"/>
          </p:cNvSpPr>
          <p:nvPr>
            <p:ph idx="1"/>
          </p:nvPr>
        </p:nvSpPr>
        <p:spPr/>
        <p:txBody>
          <a:bodyPr/>
          <a:lstStyle/>
          <a:p>
            <a:endParaRPr lang="en-US" dirty="0"/>
          </a:p>
          <a:p>
            <a:r>
              <a:rPr lang="en-US" dirty="0"/>
              <a:t>Now, let’s review some OOR Final Determinations on the subject. </a:t>
            </a:r>
          </a:p>
          <a:p>
            <a:r>
              <a:rPr lang="en-US" dirty="0"/>
              <a:t>In denying the Requestor’s request for an autopsy report, the OOR finds that such record is not available under the RTKL until after it becomes public under the Coroner’s Act under Section 1251. </a:t>
            </a:r>
            <a:r>
              <a:rPr lang="en-US" u="sng" dirty="0"/>
              <a:t>Ann </a:t>
            </a:r>
            <a:r>
              <a:rPr lang="en-US" u="sng" dirty="0" err="1"/>
              <a:t>Nicolosi</a:t>
            </a:r>
            <a:r>
              <a:rPr lang="en-US" u="sng" dirty="0"/>
              <a:t> v. Montgomery County Coroner</a:t>
            </a:r>
            <a:r>
              <a:rPr lang="en-US" dirty="0"/>
              <a:t>, AP 2010-0958 (2010).</a:t>
            </a:r>
          </a:p>
          <a:p>
            <a:endParaRPr lang="en-US" dirty="0"/>
          </a:p>
        </p:txBody>
      </p:sp>
    </p:spTree>
    <p:extLst>
      <p:ext uri="{BB962C8B-B14F-4D97-AF65-F5344CB8AC3E}">
        <p14:creationId xmlns:p14="http://schemas.microsoft.com/office/powerpoint/2010/main" val="19111950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Coroner’s authority</a:t>
            </a:r>
          </a:p>
        </p:txBody>
      </p:sp>
      <p:sp>
        <p:nvSpPr>
          <p:cNvPr id="3" name="Content Placeholder 2"/>
          <p:cNvSpPr>
            <a:spLocks noGrp="1"/>
          </p:cNvSpPr>
          <p:nvPr>
            <p:ph idx="1"/>
          </p:nvPr>
        </p:nvSpPr>
        <p:spPr/>
        <p:txBody>
          <a:bodyPr>
            <a:normAutofit/>
          </a:bodyPr>
          <a:lstStyle/>
          <a:p>
            <a:endParaRPr lang="en-US" dirty="0"/>
          </a:p>
          <a:p>
            <a:r>
              <a:rPr lang="en-US" dirty="0"/>
              <a:t>The Coroner’s Act and the County Code read together provide that Coroner’s “official records and papers” are to be filed with the prothonotary or with the concurrence of the prothonotary and the President Judge in a satellite office to the prothonotary, i.e. the coroner’s office. </a:t>
            </a:r>
          </a:p>
        </p:txBody>
      </p:sp>
    </p:spTree>
    <p:extLst>
      <p:ext uri="{BB962C8B-B14F-4D97-AF65-F5344CB8AC3E}">
        <p14:creationId xmlns:p14="http://schemas.microsoft.com/office/powerpoint/2010/main" val="28570018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Coroner’s authority</a:t>
            </a:r>
          </a:p>
        </p:txBody>
      </p:sp>
      <p:sp>
        <p:nvSpPr>
          <p:cNvPr id="3" name="Content Placeholder 2"/>
          <p:cNvSpPr>
            <a:spLocks noGrp="1"/>
          </p:cNvSpPr>
          <p:nvPr>
            <p:ph idx="1"/>
          </p:nvPr>
        </p:nvSpPr>
        <p:spPr/>
        <p:txBody>
          <a:bodyPr/>
          <a:lstStyle/>
          <a:p>
            <a:r>
              <a:rPr lang="en-US" dirty="0"/>
              <a:t>The prothonotary is a court-related office and thus the OOR has no jurisdiction on the release of the records maintained in the office. </a:t>
            </a:r>
            <a:r>
              <a:rPr lang="en-US" u="sng" dirty="0"/>
              <a:t>Standard-Speaker v. Luzerne County Coroner’s Office</a:t>
            </a:r>
            <a:r>
              <a:rPr lang="en-US" dirty="0"/>
              <a:t>, AP 2014-0911 (2014) and </a:t>
            </a:r>
            <a:r>
              <a:rPr lang="en-US" u="sng" dirty="0"/>
              <a:t>Robert J. </a:t>
            </a:r>
            <a:r>
              <a:rPr lang="en-US" u="sng" dirty="0" err="1"/>
              <a:t>Wittebort</a:t>
            </a:r>
            <a:r>
              <a:rPr lang="en-US" u="sng" dirty="0"/>
              <a:t> v. Delaware County</a:t>
            </a:r>
            <a:r>
              <a:rPr lang="en-US" dirty="0"/>
              <a:t>, AP 2013-0773 (2013) and 67 P.S. § 67.503(b).</a:t>
            </a:r>
          </a:p>
          <a:p>
            <a:endParaRPr lang="en-US" dirty="0"/>
          </a:p>
        </p:txBody>
      </p:sp>
    </p:spTree>
    <p:extLst>
      <p:ext uri="{BB962C8B-B14F-4D97-AF65-F5344CB8AC3E}">
        <p14:creationId xmlns:p14="http://schemas.microsoft.com/office/powerpoint/2010/main" val="6629986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Coroner’s authority</a:t>
            </a:r>
          </a:p>
        </p:txBody>
      </p:sp>
      <p:sp>
        <p:nvSpPr>
          <p:cNvPr id="3" name="Content Placeholder 2"/>
          <p:cNvSpPr>
            <a:spLocks noGrp="1"/>
          </p:cNvSpPr>
          <p:nvPr>
            <p:ph idx="1"/>
          </p:nvPr>
        </p:nvSpPr>
        <p:spPr/>
        <p:txBody>
          <a:bodyPr/>
          <a:lstStyle/>
          <a:p>
            <a:endParaRPr lang="en-US" dirty="0"/>
          </a:p>
          <a:p>
            <a:r>
              <a:rPr lang="en-US" dirty="0"/>
              <a:t>The OOR has also dictated that toxicology reports are also public documents, despite no conflicting language in the Coroner’s Act which would lead the OOR to conclude that § 708(b)(5) does not apply to Coroners of the 3</a:t>
            </a:r>
            <a:r>
              <a:rPr lang="en-US" baseline="30000" dirty="0"/>
              <a:t>rd</a:t>
            </a:r>
            <a:r>
              <a:rPr lang="en-US" dirty="0"/>
              <a:t> to 8</a:t>
            </a:r>
            <a:r>
              <a:rPr lang="en-US" baseline="30000" dirty="0"/>
              <a:t>th</a:t>
            </a:r>
            <a:r>
              <a:rPr lang="en-US" dirty="0"/>
              <a:t> classes. </a:t>
            </a:r>
            <a:r>
              <a:rPr lang="en-US" u="sng" dirty="0"/>
              <a:t>Barbara Miller and </a:t>
            </a:r>
            <a:r>
              <a:rPr lang="en-US" u="sng" dirty="0" err="1"/>
              <a:t>PennLive</a:t>
            </a:r>
            <a:r>
              <a:rPr lang="en-US" u="sng" dirty="0"/>
              <a:t> v. Lancaster County</a:t>
            </a:r>
            <a:r>
              <a:rPr lang="en-US" dirty="0"/>
              <a:t>, AP 2018-0187 (2018).</a:t>
            </a:r>
          </a:p>
          <a:p>
            <a:endParaRPr lang="en-US" dirty="0"/>
          </a:p>
        </p:txBody>
      </p:sp>
    </p:spTree>
    <p:extLst>
      <p:ext uri="{BB962C8B-B14F-4D97-AF65-F5344CB8AC3E}">
        <p14:creationId xmlns:p14="http://schemas.microsoft.com/office/powerpoint/2010/main" val="2310322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6400800" cy="838200"/>
          </a:xfrm>
        </p:spPr>
        <p:txBody>
          <a:bodyPr>
            <a:normAutofit/>
          </a:bodyPr>
          <a:lstStyle/>
          <a:p>
            <a:r>
              <a:rPr lang="en-US" sz="2400" dirty="0"/>
              <a:t>John beauge v. lycoming county coroner 2017</a:t>
            </a:r>
          </a:p>
        </p:txBody>
      </p:sp>
      <p:sp>
        <p:nvSpPr>
          <p:cNvPr id="3" name="Content Placeholder 2"/>
          <p:cNvSpPr>
            <a:spLocks noGrp="1"/>
          </p:cNvSpPr>
          <p:nvPr>
            <p:ph idx="1"/>
          </p:nvPr>
        </p:nvSpPr>
        <p:spPr/>
        <p:txBody>
          <a:bodyPr>
            <a:normAutofit fontScale="85000" lnSpcReduction="10000"/>
          </a:bodyPr>
          <a:lstStyle/>
          <a:p>
            <a:r>
              <a:rPr lang="en-US" dirty="0"/>
              <a:t>Request sought the names birth dates and coroner’s report for two minors who committed suicide.</a:t>
            </a:r>
          </a:p>
          <a:p>
            <a:r>
              <a:rPr lang="en-US" dirty="0"/>
              <a:t>Coroner provided redacted coroner’s report and declined to name the minors or their birth dates.</a:t>
            </a:r>
          </a:p>
          <a:p>
            <a:r>
              <a:rPr lang="en-US" dirty="0"/>
              <a:t>OOR determines coroner cannot redact any information and must release minor’s information. But see § 706 which clearly provides for redaction.</a:t>
            </a:r>
          </a:p>
          <a:p>
            <a:r>
              <a:rPr lang="en-US" dirty="0"/>
              <a:t>Appeal is filed with Lycoming Common Pleas Court and requestor says never mind.</a:t>
            </a:r>
          </a:p>
          <a:p>
            <a:pPr indent="0">
              <a:buNone/>
            </a:pPr>
            <a:endParaRPr lang="en-US" dirty="0"/>
          </a:p>
        </p:txBody>
      </p:sp>
    </p:spTree>
    <p:extLst>
      <p:ext uri="{BB962C8B-B14F-4D97-AF65-F5344CB8AC3E}">
        <p14:creationId xmlns:p14="http://schemas.microsoft.com/office/powerpoint/2010/main" val="36871828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Coroner’s authority</a:t>
            </a:r>
          </a:p>
        </p:txBody>
      </p:sp>
      <p:sp>
        <p:nvSpPr>
          <p:cNvPr id="3" name="Content Placeholder 2"/>
          <p:cNvSpPr>
            <a:spLocks noGrp="1"/>
          </p:cNvSpPr>
          <p:nvPr>
            <p:ph idx="1"/>
          </p:nvPr>
        </p:nvSpPr>
        <p:spPr/>
        <p:txBody>
          <a:bodyPr/>
          <a:lstStyle/>
          <a:p>
            <a:endParaRPr lang="en-US" dirty="0"/>
          </a:p>
          <a:p>
            <a:r>
              <a:rPr lang="en-US" dirty="0"/>
              <a:t>The OOR has also determined that the exception in 708(b)(20) applies to Philadelphia, Allegheny, Delaware, Bucks, and Montgomery because Penn Jersey was decided on the 3</a:t>
            </a:r>
            <a:r>
              <a:rPr lang="en-US" baseline="30000" dirty="0"/>
              <a:t>rd</a:t>
            </a:r>
            <a:r>
              <a:rPr lang="en-US" dirty="0"/>
              <a:t> thru 8</a:t>
            </a:r>
            <a:r>
              <a:rPr lang="en-US" baseline="30000" dirty="0"/>
              <a:t>th</a:t>
            </a:r>
            <a:r>
              <a:rPr lang="en-US" dirty="0"/>
              <a:t> class Coroner’s Act. </a:t>
            </a:r>
            <a:r>
              <a:rPr lang="en-US" u="sng" dirty="0"/>
              <a:t>John Milliner v. City of Philadelphia Medical Examiner’s Office</a:t>
            </a:r>
            <a:r>
              <a:rPr lang="en-US" dirty="0"/>
              <a:t>, AP 2015-1250 (2015).</a:t>
            </a:r>
          </a:p>
        </p:txBody>
      </p:sp>
    </p:spTree>
    <p:extLst>
      <p:ext uri="{BB962C8B-B14F-4D97-AF65-F5344CB8AC3E}">
        <p14:creationId xmlns:p14="http://schemas.microsoft.com/office/powerpoint/2010/main" val="22345943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Coroner’s authority</a:t>
            </a:r>
          </a:p>
        </p:txBody>
      </p:sp>
      <p:sp>
        <p:nvSpPr>
          <p:cNvPr id="3" name="Content Placeholder 2"/>
          <p:cNvSpPr>
            <a:spLocks noGrp="1"/>
          </p:cNvSpPr>
          <p:nvPr>
            <p:ph idx="1"/>
          </p:nvPr>
        </p:nvSpPr>
        <p:spPr/>
        <p:txBody>
          <a:bodyPr/>
          <a:lstStyle/>
          <a:p>
            <a:r>
              <a:rPr lang="en-US" dirty="0"/>
              <a:t>In passing the RTKL can it be found that that the Legislature intended to create the absurd result that records are available or not based upon the county you happen to die in? “Every statute should be construed, if possible, to give effect to all its provisions.” 1 </a:t>
            </a:r>
            <a:r>
              <a:rPr lang="en-US" dirty="0" err="1"/>
              <a:t>Pa.C.S</a:t>
            </a:r>
            <a:r>
              <a:rPr lang="en-US" dirty="0"/>
              <a:t>. § 1921(a). If this bifurcation remains, § 708(b)(5), (16) and (20) at a minimum become mere </a:t>
            </a:r>
            <a:r>
              <a:rPr lang="en-US" dirty="0" err="1"/>
              <a:t>surplusage</a:t>
            </a:r>
            <a:r>
              <a:rPr lang="en-US" dirty="0"/>
              <a:t>, a useless and vestigial collection of words.</a:t>
            </a:r>
          </a:p>
          <a:p>
            <a:endParaRPr lang="en-US" dirty="0"/>
          </a:p>
        </p:txBody>
      </p:sp>
    </p:spTree>
    <p:extLst>
      <p:ext uri="{BB962C8B-B14F-4D97-AF65-F5344CB8AC3E}">
        <p14:creationId xmlns:p14="http://schemas.microsoft.com/office/powerpoint/2010/main" val="726216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Coroner’s authority</a:t>
            </a:r>
          </a:p>
        </p:txBody>
      </p:sp>
      <p:sp>
        <p:nvSpPr>
          <p:cNvPr id="3" name="Content Placeholder 2"/>
          <p:cNvSpPr>
            <a:spLocks noGrp="1"/>
          </p:cNvSpPr>
          <p:nvPr>
            <p:ph idx="1"/>
          </p:nvPr>
        </p:nvSpPr>
        <p:spPr/>
        <p:txBody>
          <a:bodyPr/>
          <a:lstStyle/>
          <a:p>
            <a:endParaRPr lang="en-US" dirty="0"/>
          </a:p>
          <a:p>
            <a:endParaRPr lang="en-US" dirty="0"/>
          </a:p>
          <a:p>
            <a:r>
              <a:rPr lang="en-US" dirty="0"/>
              <a:t>Thus, the conclusion on the question of what are “official records and papers” is that there is no definitive statutory definition, only a hodgepodge of cases and agency determinations.</a:t>
            </a:r>
          </a:p>
          <a:p>
            <a:endParaRPr lang="en-US" dirty="0"/>
          </a:p>
        </p:txBody>
      </p:sp>
    </p:spTree>
    <p:extLst>
      <p:ext uri="{BB962C8B-B14F-4D97-AF65-F5344CB8AC3E}">
        <p14:creationId xmlns:p14="http://schemas.microsoft.com/office/powerpoint/2010/main" val="28693619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Coroner’s authority</a:t>
            </a:r>
          </a:p>
        </p:txBody>
      </p:sp>
      <p:sp>
        <p:nvSpPr>
          <p:cNvPr id="3" name="Content Placeholder 2"/>
          <p:cNvSpPr>
            <a:spLocks noGrp="1"/>
          </p:cNvSpPr>
          <p:nvPr>
            <p:ph idx="1"/>
          </p:nvPr>
        </p:nvSpPr>
        <p:spPr/>
        <p:txBody>
          <a:bodyPr/>
          <a:lstStyle/>
          <a:p>
            <a:r>
              <a:rPr lang="en-US" dirty="0"/>
              <a:t>With respect to your second question of whether § 708(b)(16) of the RTKL supersedes § 1236.1(c), the OOR has consistently ruled that in any conflict with another law, the other law controls. § 3101.1. However, the two sections have no direct bearing on each other. The Coroner’s Act provision deals with fees for certain records to nongovernmental agencies and the RTK provision deals with, inter alia, revealing the institution and progress of criminal investigations. </a:t>
            </a:r>
          </a:p>
        </p:txBody>
      </p:sp>
    </p:spTree>
    <p:extLst>
      <p:ext uri="{BB962C8B-B14F-4D97-AF65-F5344CB8AC3E}">
        <p14:creationId xmlns:p14="http://schemas.microsoft.com/office/powerpoint/2010/main" val="3356475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Coroner’s authority</a:t>
            </a:r>
          </a:p>
        </p:txBody>
      </p:sp>
      <p:sp>
        <p:nvSpPr>
          <p:cNvPr id="3" name="Content Placeholder 2"/>
          <p:cNvSpPr>
            <a:spLocks noGrp="1"/>
          </p:cNvSpPr>
          <p:nvPr>
            <p:ph idx="1"/>
          </p:nvPr>
        </p:nvSpPr>
        <p:spPr/>
        <p:txBody>
          <a:bodyPr>
            <a:normAutofit/>
          </a:bodyPr>
          <a:lstStyle/>
          <a:p>
            <a:endParaRPr lang="en-US" dirty="0"/>
          </a:p>
          <a:p>
            <a:r>
              <a:rPr lang="en-US" dirty="0"/>
              <a:t>Nongovernmental agencies are not defined in the Coroner’s Act. Absent a definition, statutory words should be construed according to their ordinary usage. </a:t>
            </a:r>
            <a:r>
              <a:rPr lang="en-US" u="sng" dirty="0"/>
              <a:t>Penn Jersey Advance, Inc. v. Grim</a:t>
            </a:r>
            <a:r>
              <a:rPr lang="en-US" dirty="0"/>
              <a:t>, 962 A.2d 632, 637 (2009). Such ordinary usage, according to federal and state statutes, ordinarily means  a non-profit organization that provides services. </a:t>
            </a:r>
          </a:p>
        </p:txBody>
      </p:sp>
    </p:spTree>
    <p:extLst>
      <p:ext uri="{BB962C8B-B14F-4D97-AF65-F5344CB8AC3E}">
        <p14:creationId xmlns:p14="http://schemas.microsoft.com/office/powerpoint/2010/main" val="11252816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Coroner’s authority</a:t>
            </a:r>
          </a:p>
        </p:txBody>
      </p:sp>
      <p:sp>
        <p:nvSpPr>
          <p:cNvPr id="3" name="Content Placeholder 2"/>
          <p:cNvSpPr>
            <a:spLocks noGrp="1"/>
          </p:cNvSpPr>
          <p:nvPr>
            <p:ph idx="1"/>
          </p:nvPr>
        </p:nvSpPr>
        <p:spPr/>
        <p:txBody>
          <a:bodyPr/>
          <a:lstStyle/>
          <a:p>
            <a:endParaRPr lang="en-US" dirty="0"/>
          </a:p>
          <a:p>
            <a:r>
              <a:rPr lang="en-US" dirty="0"/>
              <a:t>See generally 72 P.S. § 1604-J heritage reservation, 4 Pa. Code § 5.143 individuals with disabilities, 34 U.S.C.A. § 12332 victims of domestic violence, 7 U.S.C.A. § 1431 religious and charitable activities, 34 U.S.C.A. § 40311 maintaining and developing fingerprints.</a:t>
            </a:r>
          </a:p>
          <a:p>
            <a:endParaRPr lang="en-US" dirty="0"/>
          </a:p>
        </p:txBody>
      </p:sp>
    </p:spTree>
    <p:extLst>
      <p:ext uri="{BB962C8B-B14F-4D97-AF65-F5344CB8AC3E}">
        <p14:creationId xmlns:p14="http://schemas.microsoft.com/office/powerpoint/2010/main" val="29741899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Coroner’s authority</a:t>
            </a:r>
          </a:p>
        </p:txBody>
      </p:sp>
      <p:sp>
        <p:nvSpPr>
          <p:cNvPr id="3" name="Content Placeholder 2"/>
          <p:cNvSpPr>
            <a:spLocks noGrp="1"/>
          </p:cNvSpPr>
          <p:nvPr>
            <p:ph idx="1"/>
          </p:nvPr>
        </p:nvSpPr>
        <p:spPr/>
        <p:txBody>
          <a:bodyPr/>
          <a:lstStyle/>
          <a:p>
            <a:r>
              <a:rPr lang="en-US" dirty="0"/>
              <a:t>Nongovernmental agencies is used in the same section authorizing examinations and professional services at the coroner’s discretion to “other counties and persons” If the Legislature had wanted to convey that all persons could request autopsy, toxicology, and whatever reports in § 1236.1(c) it could have repeated the language in </a:t>
            </a:r>
          </a:p>
          <a:p>
            <a:pPr indent="0">
              <a:buNone/>
            </a:pPr>
            <a:r>
              <a:rPr lang="en-US" dirty="0"/>
              <a:t>§ 1236.1(a).</a:t>
            </a:r>
          </a:p>
          <a:p>
            <a:endParaRPr lang="en-US" dirty="0"/>
          </a:p>
        </p:txBody>
      </p:sp>
    </p:spTree>
    <p:extLst>
      <p:ext uri="{BB962C8B-B14F-4D97-AF65-F5344CB8AC3E}">
        <p14:creationId xmlns:p14="http://schemas.microsoft.com/office/powerpoint/2010/main" val="8400610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66800"/>
            <a:ext cx="6400800" cy="1066800"/>
          </a:xfrm>
        </p:spPr>
        <p:txBody>
          <a:bodyPr>
            <a:noAutofit/>
          </a:bodyPr>
          <a:lstStyle/>
          <a:p>
            <a:r>
              <a:rPr lang="en-US" sz="2400" dirty="0"/>
              <a:t>Nick wing and the huff post v. </a:t>
            </a:r>
            <a:r>
              <a:rPr lang="en-US" sz="2400" dirty="0" err="1"/>
              <a:t>chester</a:t>
            </a:r>
            <a:r>
              <a:rPr lang="en-US" sz="2400" dirty="0"/>
              <a:t> county coroner 2018</a:t>
            </a:r>
          </a:p>
        </p:txBody>
      </p:sp>
      <p:sp>
        <p:nvSpPr>
          <p:cNvPr id="3" name="Content Placeholder 2"/>
          <p:cNvSpPr>
            <a:spLocks noGrp="1"/>
          </p:cNvSpPr>
          <p:nvPr>
            <p:ph idx="1"/>
          </p:nvPr>
        </p:nvSpPr>
        <p:spPr/>
        <p:txBody>
          <a:bodyPr>
            <a:normAutofit/>
          </a:bodyPr>
          <a:lstStyle/>
          <a:p>
            <a:r>
              <a:rPr lang="en-US" dirty="0"/>
              <a:t>Requester  has asked for autopsy and toxicology reports for a named individual who reportedly died of acute </a:t>
            </a:r>
            <a:r>
              <a:rPr lang="en-US" dirty="0" err="1"/>
              <a:t>mitragynine</a:t>
            </a:r>
            <a:r>
              <a:rPr lang="en-US" dirty="0"/>
              <a:t> (</a:t>
            </a:r>
            <a:r>
              <a:rPr lang="en-US" dirty="0" err="1"/>
              <a:t>Kratom</a:t>
            </a:r>
            <a:r>
              <a:rPr lang="en-US" dirty="0"/>
              <a:t>) intoxication on a specified date.</a:t>
            </a:r>
          </a:p>
          <a:p>
            <a:r>
              <a:rPr lang="en-US" dirty="0"/>
              <a:t>Coroner’s Office denies. Requester appeals. Response due September 13</a:t>
            </a:r>
            <a:r>
              <a:rPr lang="en-US" baseline="30000" dirty="0"/>
              <a:t>th</a:t>
            </a:r>
            <a:r>
              <a:rPr lang="en-US" dirty="0"/>
              <a:t>. OOR FD due October 1</a:t>
            </a:r>
            <a:r>
              <a:rPr lang="en-US" baseline="30000" dirty="0"/>
              <a:t>st</a:t>
            </a:r>
            <a:r>
              <a:rPr lang="en-US" dirty="0"/>
              <a:t>.</a:t>
            </a:r>
          </a:p>
        </p:txBody>
      </p:sp>
    </p:spTree>
    <p:extLst>
      <p:ext uri="{BB962C8B-B14F-4D97-AF65-F5344CB8AC3E}">
        <p14:creationId xmlns:p14="http://schemas.microsoft.com/office/powerpoint/2010/main" val="33172722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90600"/>
            <a:ext cx="6400800" cy="1143000"/>
          </a:xfrm>
        </p:spPr>
        <p:txBody>
          <a:bodyPr>
            <a:noAutofit/>
          </a:bodyPr>
          <a:lstStyle/>
          <a:p>
            <a:r>
              <a:rPr lang="en-US" sz="2400" dirty="0"/>
              <a:t>Nick wing and the huff post v. </a:t>
            </a:r>
            <a:r>
              <a:rPr lang="en-US" sz="2400" dirty="0" err="1"/>
              <a:t>chester</a:t>
            </a:r>
            <a:r>
              <a:rPr lang="en-US" sz="2400" dirty="0"/>
              <a:t> county coroner 2018</a:t>
            </a:r>
          </a:p>
        </p:txBody>
      </p:sp>
      <p:sp>
        <p:nvSpPr>
          <p:cNvPr id="3" name="Content Placeholder 2"/>
          <p:cNvSpPr>
            <a:spLocks noGrp="1"/>
          </p:cNvSpPr>
          <p:nvPr>
            <p:ph idx="1"/>
          </p:nvPr>
        </p:nvSpPr>
        <p:spPr/>
        <p:txBody>
          <a:bodyPr/>
          <a:lstStyle/>
          <a:p>
            <a:r>
              <a:rPr lang="en-US" dirty="0"/>
              <a:t>Coroner’s office asserts autopsy reports are exempt from public disclosure under the RTKL and the only requirement for a public record is name, cause and manner.</a:t>
            </a:r>
          </a:p>
          <a:p>
            <a:r>
              <a:rPr lang="en-US" dirty="0"/>
              <a:t>Additionally, the Coroner cites the medical and toxicology exemption in the RTKL and the superseding Federal law, the Privacy Act and HIPAA as preventing disclosure of personally identifiable health information.</a:t>
            </a:r>
          </a:p>
        </p:txBody>
      </p:sp>
    </p:spTree>
    <p:extLst>
      <p:ext uri="{BB962C8B-B14F-4D97-AF65-F5344CB8AC3E}">
        <p14:creationId xmlns:p14="http://schemas.microsoft.com/office/powerpoint/2010/main" val="25686650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14400"/>
            <a:ext cx="6400800" cy="1143000"/>
          </a:xfrm>
        </p:spPr>
        <p:txBody>
          <a:bodyPr>
            <a:noAutofit/>
          </a:bodyPr>
          <a:lstStyle/>
          <a:p>
            <a:r>
              <a:rPr lang="en-US" sz="2400" dirty="0"/>
              <a:t>Nick wing and the huff post v. </a:t>
            </a:r>
            <a:r>
              <a:rPr lang="en-US" sz="2400" dirty="0" err="1"/>
              <a:t>chester</a:t>
            </a:r>
            <a:r>
              <a:rPr lang="en-US" sz="2400" dirty="0"/>
              <a:t> county coroner 2018</a:t>
            </a:r>
          </a:p>
        </p:txBody>
      </p:sp>
      <p:sp>
        <p:nvSpPr>
          <p:cNvPr id="3" name="Content Placeholder 2"/>
          <p:cNvSpPr>
            <a:spLocks noGrp="1"/>
          </p:cNvSpPr>
          <p:nvPr>
            <p:ph idx="1"/>
          </p:nvPr>
        </p:nvSpPr>
        <p:spPr/>
        <p:txBody>
          <a:bodyPr/>
          <a:lstStyle/>
          <a:p>
            <a:endParaRPr lang="en-US" dirty="0"/>
          </a:p>
          <a:p>
            <a:endParaRPr lang="en-US" dirty="0"/>
          </a:p>
          <a:p>
            <a:r>
              <a:rPr lang="en-US" dirty="0"/>
              <a:t>Coroner concludes that the deceased’s personal representatives should have the ability to exercise his rights under the Privacy Rule with respect to his health information.</a:t>
            </a:r>
          </a:p>
        </p:txBody>
      </p:sp>
    </p:spTree>
    <p:extLst>
      <p:ext uri="{BB962C8B-B14F-4D97-AF65-F5344CB8AC3E}">
        <p14:creationId xmlns:p14="http://schemas.microsoft.com/office/powerpoint/2010/main" val="4259245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66800"/>
            <a:ext cx="6400800" cy="990600"/>
          </a:xfrm>
        </p:spPr>
        <p:txBody>
          <a:bodyPr>
            <a:normAutofit fontScale="90000"/>
          </a:bodyPr>
          <a:lstStyle/>
          <a:p>
            <a:r>
              <a:rPr lang="en-US" dirty="0"/>
              <a:t>Kate </a:t>
            </a:r>
            <a:r>
              <a:rPr lang="en-US" dirty="0" err="1"/>
              <a:t>malongowski</a:t>
            </a:r>
            <a:r>
              <a:rPr lang="en-US" dirty="0"/>
              <a:t> v. beaver county 2017</a:t>
            </a:r>
          </a:p>
        </p:txBody>
      </p:sp>
      <p:sp>
        <p:nvSpPr>
          <p:cNvPr id="3" name="Content Placeholder 2"/>
          <p:cNvSpPr>
            <a:spLocks noGrp="1"/>
          </p:cNvSpPr>
          <p:nvPr>
            <p:ph idx="1"/>
          </p:nvPr>
        </p:nvSpPr>
        <p:spPr/>
        <p:txBody>
          <a:bodyPr>
            <a:normAutofit fontScale="92500" lnSpcReduction="20000"/>
          </a:bodyPr>
          <a:lstStyle/>
          <a:p>
            <a:r>
              <a:rPr lang="en-US" dirty="0"/>
              <a:t>Request sought names, ages, addresses and drugs present in individuals who died from overdoses in 2016.</a:t>
            </a:r>
          </a:p>
          <a:p>
            <a:r>
              <a:rPr lang="en-US" dirty="0"/>
              <a:t>County indicates data unavailable under several RTKL exceptions and Federal and State laws. Also indicates information only found in autopsy reports.</a:t>
            </a:r>
          </a:p>
          <a:p>
            <a:r>
              <a:rPr lang="en-US" dirty="0"/>
              <a:t>OOR determines that the autopsy reports must be released.</a:t>
            </a:r>
          </a:p>
          <a:p>
            <a:r>
              <a:rPr lang="en-US" dirty="0"/>
              <a:t>County has appealed to Beaver County Court of Common Pleas. Nothing further on the appeal.</a:t>
            </a:r>
          </a:p>
          <a:p>
            <a:endParaRPr lang="en-US" dirty="0"/>
          </a:p>
        </p:txBody>
      </p:sp>
    </p:spTree>
    <p:extLst>
      <p:ext uri="{BB962C8B-B14F-4D97-AF65-F5344CB8AC3E}">
        <p14:creationId xmlns:p14="http://schemas.microsoft.com/office/powerpoint/2010/main" val="13907296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r>
              <a:rPr lang="en-US" dirty="0"/>
              <a:t>The newspapers First Amendment right to publish the news is not absolute. It must sometimes give way to the First Amendment rights of an individual to not have the medical records of their loved ones and themselves held out for curiosity, criticism, and even ridicule. Otherwise, we would be creating a virtual world of peeping Toms, albeit a peeping Tom for whom there would be no penalty for its actions of voyeurism. </a:t>
            </a:r>
          </a:p>
        </p:txBody>
      </p:sp>
    </p:spTree>
    <p:extLst>
      <p:ext uri="{BB962C8B-B14F-4D97-AF65-F5344CB8AC3E}">
        <p14:creationId xmlns:p14="http://schemas.microsoft.com/office/powerpoint/2010/main" val="3730128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CONT.</a:t>
            </a:r>
          </a:p>
        </p:txBody>
      </p:sp>
      <p:sp>
        <p:nvSpPr>
          <p:cNvPr id="3" name="Content Placeholder 2"/>
          <p:cNvSpPr>
            <a:spLocks noGrp="1"/>
          </p:cNvSpPr>
          <p:nvPr>
            <p:ph idx="1"/>
          </p:nvPr>
        </p:nvSpPr>
        <p:spPr/>
        <p:txBody>
          <a:bodyPr>
            <a:normAutofit fontScale="92500" lnSpcReduction="10000"/>
          </a:bodyPr>
          <a:lstStyle/>
          <a:p>
            <a:r>
              <a:rPr lang="en-US" dirty="0"/>
              <a:t>We are a society that is fixated on death, whether it is by rubbernecking through an accident scene, watching a killing live on YouTube, wearing chic death culture fashions, being fascinated by the scenes of death – a suicide bombing, a symbol of heroism in Flight 93.</a:t>
            </a:r>
          </a:p>
          <a:p>
            <a:r>
              <a:rPr lang="en-US" dirty="0"/>
              <a:t>As a society we should be equally concerned with the varying images of death when those images potentially exploit and degrade the personal privacy interests and reputational interests of the deceased and their families.</a:t>
            </a:r>
          </a:p>
        </p:txBody>
      </p:sp>
    </p:spTree>
    <p:extLst>
      <p:ext uri="{BB962C8B-B14F-4D97-AF65-F5344CB8AC3E}">
        <p14:creationId xmlns:p14="http://schemas.microsoft.com/office/powerpoint/2010/main" val="3884712285"/>
      </p:ext>
    </p:extLst>
  </p:cSld>
  <p:clrMapOvr>
    <a:masterClrMapping/>
  </p:clrMapOvr>
  <mc:AlternateContent xmlns:mc="http://schemas.openxmlformats.org/markup-compatibility/2006" xmlns:p14="http://schemas.microsoft.com/office/powerpoint/2010/main">
    <mc:Choice Requires="p14">
      <p:transition spd="slow" p14:dur="55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draft legislation</a:t>
            </a:r>
          </a:p>
        </p:txBody>
      </p:sp>
      <p:sp>
        <p:nvSpPr>
          <p:cNvPr id="3" name="Content Placeholder 2"/>
          <p:cNvSpPr>
            <a:spLocks noGrp="1"/>
          </p:cNvSpPr>
          <p:nvPr>
            <p:ph idx="1"/>
          </p:nvPr>
        </p:nvSpPr>
        <p:spPr>
          <a:xfrm>
            <a:off x="1371600" y="2209800"/>
            <a:ext cx="6400800" cy="3429000"/>
          </a:xfrm>
        </p:spPr>
        <p:txBody>
          <a:bodyPr>
            <a:normAutofit fontScale="62500" lnSpcReduction="20000"/>
          </a:bodyPr>
          <a:lstStyle/>
          <a:p>
            <a:r>
              <a:rPr lang="en-US" dirty="0"/>
              <a:t>AN ACT </a:t>
            </a:r>
          </a:p>
          <a:p>
            <a:r>
              <a:rPr lang="en-US" dirty="0"/>
              <a:t>Providing for release of information by coroners and medical examiners.</a:t>
            </a:r>
          </a:p>
          <a:p>
            <a:r>
              <a:rPr lang="en-US" dirty="0"/>
              <a:t> </a:t>
            </a:r>
          </a:p>
          <a:p>
            <a:r>
              <a:rPr lang="en-US" dirty="0"/>
              <a:t>The General Assembly of the Commonwealth of Pennsylvania hereby enacts as follows:</a:t>
            </a:r>
          </a:p>
          <a:p>
            <a:r>
              <a:rPr lang="en-US" dirty="0"/>
              <a:t> </a:t>
            </a:r>
          </a:p>
          <a:p>
            <a:r>
              <a:rPr lang="en-US" dirty="0"/>
              <a:t>Section 1. Short title.</a:t>
            </a:r>
          </a:p>
          <a:p>
            <a:r>
              <a:rPr lang="en-US" dirty="0"/>
              <a:t>This act shall be known and may be cited as the Release of Coroner and Medical Examiner Information Act.</a:t>
            </a:r>
          </a:p>
          <a:p>
            <a:r>
              <a:rPr lang="en-US" dirty="0"/>
              <a:t>Section 2. Definitions.</a:t>
            </a:r>
          </a:p>
          <a:p>
            <a:r>
              <a:rPr lang="en-US" dirty="0"/>
              <a:t>The following words and phrases when used in this act shall have the meanings given to them in this section unless the context clearly indicates otherwise:</a:t>
            </a:r>
          </a:p>
          <a:p>
            <a:r>
              <a:rPr lang="en-US" dirty="0"/>
              <a:t>"County." A county of the first class, second class, second class A, third class, fourth class, fifth class, sixth class, seventh class or eighth class, including a county within which a city of the first class is located or with which a city of the first class is coextensive.</a:t>
            </a:r>
          </a:p>
          <a:p>
            <a:endParaRPr lang="en-US" dirty="0"/>
          </a:p>
          <a:p>
            <a:endParaRPr lang="en-US" dirty="0"/>
          </a:p>
        </p:txBody>
      </p:sp>
    </p:spTree>
    <p:extLst>
      <p:ext uri="{BB962C8B-B14F-4D97-AF65-F5344CB8AC3E}">
        <p14:creationId xmlns:p14="http://schemas.microsoft.com/office/powerpoint/2010/main" val="24136100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Draft legislation</a:t>
            </a:r>
          </a:p>
        </p:txBody>
      </p:sp>
      <p:sp>
        <p:nvSpPr>
          <p:cNvPr id="3" name="Content Placeholder 2"/>
          <p:cNvSpPr>
            <a:spLocks noGrp="1"/>
          </p:cNvSpPr>
          <p:nvPr>
            <p:ph idx="1"/>
          </p:nvPr>
        </p:nvSpPr>
        <p:spPr/>
        <p:txBody>
          <a:bodyPr>
            <a:normAutofit fontScale="92500" lnSpcReduction="20000"/>
          </a:bodyPr>
          <a:lstStyle/>
          <a:p>
            <a:r>
              <a:rPr lang="en-US" dirty="0"/>
              <a:t>Section 3. Investigation information.</a:t>
            </a:r>
          </a:p>
          <a:p>
            <a:r>
              <a:rPr lang="en-US" dirty="0"/>
              <a:t>(a) General rule.--Except as provided in subsection (b), following an investigation by a coroner or medical examiner to determine the cause and manner of a death within the coroner's or medical examiner's jurisdiction, the coroner or medical examiner shall not disclose to the public the name of the deceased nor the cause and manner of death unless: </a:t>
            </a:r>
          </a:p>
          <a:p>
            <a:r>
              <a:rPr lang="en-US" dirty="0"/>
              <a:t>(1) The release is in accordance with the requirements under subsection (b) or section 5.</a:t>
            </a:r>
          </a:p>
          <a:p>
            <a:endParaRPr lang="en-US" dirty="0"/>
          </a:p>
        </p:txBody>
      </p:sp>
    </p:spTree>
    <p:extLst>
      <p:ext uri="{BB962C8B-B14F-4D97-AF65-F5344CB8AC3E}">
        <p14:creationId xmlns:p14="http://schemas.microsoft.com/office/powerpoint/2010/main" val="1039125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Draft legislation</a:t>
            </a:r>
          </a:p>
        </p:txBody>
      </p:sp>
      <p:sp>
        <p:nvSpPr>
          <p:cNvPr id="3" name="Content Placeholder 2"/>
          <p:cNvSpPr>
            <a:spLocks noGrp="1"/>
          </p:cNvSpPr>
          <p:nvPr>
            <p:ph idx="1"/>
          </p:nvPr>
        </p:nvSpPr>
        <p:spPr/>
        <p:txBody>
          <a:bodyPr>
            <a:normAutofit fontScale="85000" lnSpcReduction="20000"/>
          </a:bodyPr>
          <a:lstStyle/>
          <a:p>
            <a:r>
              <a:rPr lang="en-US" dirty="0"/>
              <a:t>(2) The information to be released does not detail the medical, psychiatric or psychological history, disability status or test results, including drug test results, of the</a:t>
            </a:r>
          </a:p>
          <a:p>
            <a:r>
              <a:rPr lang="en-US" dirty="0"/>
              <a:t>deceased.</a:t>
            </a:r>
          </a:p>
          <a:p>
            <a:r>
              <a:rPr lang="en-US" dirty="0"/>
              <a:t>(3) An autopsy record, a digital image of a postmortem examination or autopsy, a copy, reproduction or facsimile of an autopsy report or a photograph, negative or print. This paragraph shall include a photograph or videotape of the body or a portion of the body of a deceased person at the scene of death or in the course of a postmortem examination or autopsy.</a:t>
            </a:r>
          </a:p>
          <a:p>
            <a:endParaRPr lang="en-US" dirty="0"/>
          </a:p>
        </p:txBody>
      </p:sp>
    </p:spTree>
    <p:extLst>
      <p:ext uri="{BB962C8B-B14F-4D97-AF65-F5344CB8AC3E}">
        <p14:creationId xmlns:p14="http://schemas.microsoft.com/office/powerpoint/2010/main" val="2017007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Draft </a:t>
            </a:r>
            <a:r>
              <a:rPr lang="en-US" dirty="0" err="1"/>
              <a:t>leislation</a:t>
            </a:r>
            <a:endParaRPr lang="en-US" dirty="0"/>
          </a:p>
        </p:txBody>
      </p:sp>
      <p:sp>
        <p:nvSpPr>
          <p:cNvPr id="3" name="Content Placeholder 2"/>
          <p:cNvSpPr>
            <a:spLocks noGrp="1"/>
          </p:cNvSpPr>
          <p:nvPr>
            <p:ph idx="1"/>
          </p:nvPr>
        </p:nvSpPr>
        <p:spPr/>
        <p:txBody>
          <a:bodyPr/>
          <a:lstStyle/>
          <a:p>
            <a:endParaRPr lang="en-US" dirty="0"/>
          </a:p>
          <a:p>
            <a:r>
              <a:rPr lang="en-US" dirty="0"/>
              <a:t>(4) The release does not jeopardize an official investigation and the information released is not privileged or confidential under the federal or state laws of this Commonwealth or regulations thereunder or is in compliance with a court order.</a:t>
            </a:r>
          </a:p>
          <a:p>
            <a:endParaRPr lang="en-US" dirty="0"/>
          </a:p>
        </p:txBody>
      </p:sp>
    </p:spTree>
    <p:extLst>
      <p:ext uri="{BB962C8B-B14F-4D97-AF65-F5344CB8AC3E}">
        <p14:creationId xmlns:p14="http://schemas.microsoft.com/office/powerpoint/2010/main" val="33324542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Draft legislation</a:t>
            </a:r>
          </a:p>
        </p:txBody>
      </p:sp>
      <p:sp>
        <p:nvSpPr>
          <p:cNvPr id="3" name="Content Placeholder 2"/>
          <p:cNvSpPr>
            <a:spLocks noGrp="1"/>
          </p:cNvSpPr>
          <p:nvPr>
            <p:ph idx="1"/>
          </p:nvPr>
        </p:nvSpPr>
        <p:spPr/>
        <p:txBody>
          <a:bodyPr/>
          <a:lstStyle/>
          <a:p>
            <a:r>
              <a:rPr lang="en-US" dirty="0"/>
              <a:t>(b) Public health or safety emergencies.—Notwithstanding the provisions of subsection (a), a coroner or medical examiner may release to the public the name of the deceased and the cause and manner of death at any time if the coroner or medical examiner determines that the release is necessary to avert a public health or safety emergency.</a:t>
            </a:r>
          </a:p>
          <a:p>
            <a:endParaRPr lang="en-US" dirty="0"/>
          </a:p>
        </p:txBody>
      </p:sp>
    </p:spTree>
    <p:extLst>
      <p:ext uri="{BB962C8B-B14F-4D97-AF65-F5344CB8AC3E}">
        <p14:creationId xmlns:p14="http://schemas.microsoft.com/office/powerpoint/2010/main" val="37562592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Draft legislation</a:t>
            </a:r>
          </a:p>
        </p:txBody>
      </p:sp>
      <p:sp>
        <p:nvSpPr>
          <p:cNvPr id="3" name="Content Placeholder 2"/>
          <p:cNvSpPr>
            <a:spLocks noGrp="1"/>
          </p:cNvSpPr>
          <p:nvPr>
            <p:ph idx="1"/>
          </p:nvPr>
        </p:nvSpPr>
        <p:spPr/>
        <p:txBody>
          <a:bodyPr>
            <a:normAutofit fontScale="85000" lnSpcReduction="10000"/>
          </a:bodyPr>
          <a:lstStyle/>
          <a:p>
            <a:r>
              <a:rPr lang="en-US" dirty="0"/>
              <a:t>(c) Use of data.—The coroner or medical examiner may use information or photographs for purposes of official duties, training and education, as long as the personally identifiable information has been removed.</a:t>
            </a:r>
          </a:p>
          <a:p>
            <a:r>
              <a:rPr lang="en-US" dirty="0"/>
              <a:t>Section 4. Information to nongovernmental agencies.</a:t>
            </a:r>
          </a:p>
          <a:p>
            <a:pPr lvl="0"/>
            <a:r>
              <a:rPr lang="en-US" dirty="0"/>
              <a:t>General rule.--Reports or documents requested by nongovernmental agencies in order to investigate a claim asserted under a policy of insurance or to determine liability for the death of the deceased may be provided for a fee as established under the County Code or by county ordinance.</a:t>
            </a:r>
          </a:p>
          <a:p>
            <a:endParaRPr lang="en-US" dirty="0"/>
          </a:p>
        </p:txBody>
      </p:sp>
    </p:spTree>
    <p:extLst>
      <p:ext uri="{BB962C8B-B14F-4D97-AF65-F5344CB8AC3E}">
        <p14:creationId xmlns:p14="http://schemas.microsoft.com/office/powerpoint/2010/main" val="16504199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Draft legislation</a:t>
            </a:r>
          </a:p>
        </p:txBody>
      </p:sp>
      <p:sp>
        <p:nvSpPr>
          <p:cNvPr id="3" name="Content Placeholder 2"/>
          <p:cNvSpPr>
            <a:spLocks noGrp="1"/>
          </p:cNvSpPr>
          <p:nvPr>
            <p:ph idx="1"/>
          </p:nvPr>
        </p:nvSpPr>
        <p:spPr/>
        <p:txBody>
          <a:bodyPr>
            <a:normAutofit fontScale="92500"/>
          </a:bodyPr>
          <a:lstStyle/>
          <a:p>
            <a:pPr lvl="0"/>
            <a:r>
              <a:rPr lang="en-US" dirty="0" err="1"/>
              <a:t>Nonapplicability</a:t>
            </a:r>
            <a:r>
              <a:rPr lang="en-US" dirty="0"/>
              <a:t>.—Nothing in this act shall prevent the provision of documents to law enforcement.</a:t>
            </a:r>
          </a:p>
          <a:p>
            <a:pPr lvl="0"/>
            <a:r>
              <a:rPr lang="en-US" dirty="0"/>
              <a:t>Invasion of privacy.—A person seeking access to a record that is or may contain medical, psychiatric, psychological or investigatory matter, the disclosure of which would constitute an invasion of personal privacy either to the reputation of the deceased or to the physical or mental wellbeing of any of the next of kin, shall do the following:</a:t>
            </a:r>
          </a:p>
          <a:p>
            <a:endParaRPr lang="en-US" dirty="0"/>
          </a:p>
        </p:txBody>
      </p:sp>
    </p:spTree>
    <p:extLst>
      <p:ext uri="{BB962C8B-B14F-4D97-AF65-F5344CB8AC3E}">
        <p14:creationId xmlns:p14="http://schemas.microsoft.com/office/powerpoint/2010/main" val="28334478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Draft legislation</a:t>
            </a:r>
          </a:p>
        </p:txBody>
      </p:sp>
      <p:sp>
        <p:nvSpPr>
          <p:cNvPr id="3" name="Content Placeholder 2"/>
          <p:cNvSpPr>
            <a:spLocks noGrp="1"/>
          </p:cNvSpPr>
          <p:nvPr>
            <p:ph idx="1"/>
          </p:nvPr>
        </p:nvSpPr>
        <p:spPr/>
        <p:txBody>
          <a:bodyPr/>
          <a:lstStyle/>
          <a:p>
            <a:pPr lvl="0"/>
            <a:r>
              <a:rPr lang="en-US" dirty="0"/>
              <a:t>Notify all next of kin of the request.</a:t>
            </a:r>
          </a:p>
          <a:p>
            <a:pPr lvl="0"/>
            <a:r>
              <a:rPr lang="en-US" dirty="0"/>
              <a:t>Provide clear and convincing proof of a general need that overrides the privacy or is not prohibited by any applicable federal or state law or regulation.</a:t>
            </a:r>
          </a:p>
          <a:p>
            <a:endParaRPr lang="en-US" dirty="0"/>
          </a:p>
        </p:txBody>
      </p:sp>
    </p:spTree>
    <p:extLst>
      <p:ext uri="{BB962C8B-B14F-4D97-AF65-F5344CB8AC3E}">
        <p14:creationId xmlns:p14="http://schemas.microsoft.com/office/powerpoint/2010/main" val="1549725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t>MILLER AND PENNLIVE V. LANCASTER COUNTY 2018</a:t>
            </a:r>
          </a:p>
        </p:txBody>
      </p:sp>
      <p:sp>
        <p:nvSpPr>
          <p:cNvPr id="3" name="Content Placeholder 2"/>
          <p:cNvSpPr>
            <a:spLocks noGrp="1"/>
          </p:cNvSpPr>
          <p:nvPr>
            <p:ph idx="1"/>
          </p:nvPr>
        </p:nvSpPr>
        <p:spPr>
          <a:xfrm>
            <a:off x="1371600" y="2514600"/>
            <a:ext cx="6400800" cy="3048001"/>
          </a:xfrm>
        </p:spPr>
        <p:txBody>
          <a:bodyPr>
            <a:normAutofit/>
          </a:bodyPr>
          <a:lstStyle/>
          <a:p>
            <a:r>
              <a:rPr lang="en-US" dirty="0"/>
              <a:t>The newspaper requested all autopsies and toxicology reports, regardless of cause and manner of death for 2017, which the Coroner denied. The DA had joined in the denial seeking to protect the records of 14 cases currently under criminal investigation.</a:t>
            </a:r>
          </a:p>
          <a:p>
            <a:r>
              <a:rPr lang="en-US" dirty="0"/>
              <a:t>The OOR issued a decision essentially rewriting the law and stating that the RTKL and its exceptions for privacy of medical and drug testing records (§ 708(b)(5) and (20)) did not apply to autopsy</a:t>
            </a:r>
          </a:p>
        </p:txBody>
      </p:sp>
    </p:spTree>
    <p:extLst>
      <p:ext uri="{BB962C8B-B14F-4D97-AF65-F5344CB8AC3E}">
        <p14:creationId xmlns:p14="http://schemas.microsoft.com/office/powerpoint/2010/main" val="1041133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Draft legislation</a:t>
            </a:r>
          </a:p>
        </p:txBody>
      </p:sp>
      <p:sp>
        <p:nvSpPr>
          <p:cNvPr id="3" name="Content Placeholder 2"/>
          <p:cNvSpPr>
            <a:spLocks noGrp="1"/>
          </p:cNvSpPr>
          <p:nvPr>
            <p:ph idx="1"/>
          </p:nvPr>
        </p:nvSpPr>
        <p:spPr/>
        <p:txBody>
          <a:bodyPr/>
          <a:lstStyle/>
          <a:p>
            <a:r>
              <a:rPr lang="en-US" dirty="0"/>
              <a:t>Section 4. Limitation of liability.</a:t>
            </a:r>
          </a:p>
          <a:p>
            <a:r>
              <a:rPr lang="en-US" dirty="0"/>
              <a:t>(a) General rule.--A coroner or medical examiner who acts in good faith in accordance with the provisions of this act shall not be subject to criminal or civil liability arising from any action under this act.</a:t>
            </a:r>
          </a:p>
          <a:p>
            <a:r>
              <a:rPr lang="en-US" dirty="0"/>
              <a:t>(b) </a:t>
            </a:r>
            <a:r>
              <a:rPr lang="en-US" dirty="0" err="1"/>
              <a:t>Nonapplicability</a:t>
            </a:r>
            <a:r>
              <a:rPr lang="en-US" dirty="0"/>
              <a:t>.--The immunity provided by subsection (a) shall not apply to acts of gross negligence or recklessness.</a:t>
            </a:r>
          </a:p>
          <a:p>
            <a:endParaRPr lang="en-US" dirty="0"/>
          </a:p>
        </p:txBody>
      </p:sp>
    </p:spTree>
    <p:extLst>
      <p:ext uri="{BB962C8B-B14F-4D97-AF65-F5344CB8AC3E}">
        <p14:creationId xmlns:p14="http://schemas.microsoft.com/office/powerpoint/2010/main" val="37231221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Draft legislation</a:t>
            </a:r>
          </a:p>
        </p:txBody>
      </p:sp>
      <p:sp>
        <p:nvSpPr>
          <p:cNvPr id="3" name="Content Placeholder 2"/>
          <p:cNvSpPr>
            <a:spLocks noGrp="1"/>
          </p:cNvSpPr>
          <p:nvPr>
            <p:ph idx="1"/>
          </p:nvPr>
        </p:nvSpPr>
        <p:spPr>
          <a:xfrm>
            <a:off x="1371600" y="2286000"/>
            <a:ext cx="6400800" cy="3429000"/>
          </a:xfrm>
        </p:spPr>
        <p:txBody>
          <a:bodyPr>
            <a:normAutofit fontScale="55000" lnSpcReduction="20000"/>
          </a:bodyPr>
          <a:lstStyle/>
          <a:p>
            <a:r>
              <a:rPr lang="en-US" dirty="0"/>
              <a:t>Section 5. Construction.</a:t>
            </a:r>
          </a:p>
          <a:p>
            <a:r>
              <a:rPr lang="en-US" dirty="0"/>
              <a:t>Nothing in this act shall be construed to prohibit a coroner or medical examiner from releasing information to the public if the identity of the deceased or the next of kin is unknown and the following:</a:t>
            </a:r>
          </a:p>
          <a:p>
            <a:r>
              <a:rPr lang="en-US" dirty="0"/>
              <a:t>(1) The information is necessary to find the next of kin for purpose of notification under section 3.</a:t>
            </a:r>
          </a:p>
          <a:p>
            <a:r>
              <a:rPr lang="en-US" dirty="0"/>
              <a:t>(2) The information consists only of the following:</a:t>
            </a:r>
          </a:p>
          <a:p>
            <a:r>
              <a:rPr lang="en-US" dirty="0"/>
              <a:t>(</a:t>
            </a:r>
            <a:r>
              <a:rPr lang="en-US" dirty="0" err="1"/>
              <a:t>i</a:t>
            </a:r>
            <a:r>
              <a:rPr lang="en-US" dirty="0"/>
              <a:t>) Name, if known.</a:t>
            </a:r>
          </a:p>
          <a:p>
            <a:r>
              <a:rPr lang="en-US" dirty="0"/>
              <a:t>(ii) Gender.</a:t>
            </a:r>
          </a:p>
          <a:p>
            <a:r>
              <a:rPr lang="en-US" dirty="0"/>
              <a:t>(iii) Race.</a:t>
            </a:r>
          </a:p>
          <a:p>
            <a:r>
              <a:rPr lang="en-US" dirty="0"/>
              <a:t>(iv) Age.</a:t>
            </a:r>
          </a:p>
          <a:p>
            <a:r>
              <a:rPr lang="en-US" dirty="0"/>
              <a:t>(v) Date the deceased was found.</a:t>
            </a:r>
          </a:p>
          <a:p>
            <a:r>
              <a:rPr lang="en-US" dirty="0"/>
              <a:t>(vi) Sketch.</a:t>
            </a:r>
          </a:p>
          <a:p>
            <a:r>
              <a:rPr lang="en-US" dirty="0"/>
              <a:t>(vii) Any information the coroner and medical examiner deem necessary.</a:t>
            </a:r>
          </a:p>
          <a:p>
            <a:r>
              <a:rPr lang="en-US" dirty="0"/>
              <a:t>(3) The information does not jeopardize an official investigation.</a:t>
            </a:r>
          </a:p>
          <a:p>
            <a:r>
              <a:rPr lang="en-US" dirty="0"/>
              <a:t>(4) The information is not privileged or confidential under the under the federal or state laws of this Commonwealth or regulations thereunder or is in compliance with a court order.</a:t>
            </a:r>
          </a:p>
          <a:p>
            <a:endParaRPr lang="en-US" dirty="0"/>
          </a:p>
        </p:txBody>
      </p:sp>
    </p:spTree>
    <p:extLst>
      <p:ext uri="{BB962C8B-B14F-4D97-AF65-F5344CB8AC3E}">
        <p14:creationId xmlns:p14="http://schemas.microsoft.com/office/powerpoint/2010/main" val="8819840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Draft legislation</a:t>
            </a:r>
          </a:p>
        </p:txBody>
      </p:sp>
      <p:sp>
        <p:nvSpPr>
          <p:cNvPr id="3" name="Content Placeholder 2"/>
          <p:cNvSpPr>
            <a:spLocks noGrp="1"/>
          </p:cNvSpPr>
          <p:nvPr>
            <p:ph idx="1"/>
          </p:nvPr>
        </p:nvSpPr>
        <p:spPr/>
        <p:txBody>
          <a:bodyPr/>
          <a:lstStyle/>
          <a:p>
            <a:r>
              <a:rPr lang="en-US" dirty="0"/>
              <a:t>Section 6. Applicability.</a:t>
            </a:r>
          </a:p>
          <a:p>
            <a:r>
              <a:rPr lang="en-US" dirty="0"/>
              <a:t>This act shall apply in each county of this Commonwealth and shall </a:t>
            </a:r>
            <a:r>
              <a:rPr lang="en-US" dirty="0" err="1"/>
              <a:t>supercede</a:t>
            </a:r>
            <a:r>
              <a:rPr lang="en-US" dirty="0"/>
              <a:t> the Right to Know Law..</a:t>
            </a:r>
          </a:p>
          <a:p>
            <a:r>
              <a:rPr lang="en-US" dirty="0"/>
              <a:t>Section 7. Effective date.</a:t>
            </a:r>
          </a:p>
          <a:p>
            <a:r>
              <a:rPr lang="en-US" dirty="0"/>
              <a:t>This act shall take effect in 60 days and be retroactive to January 1, 2018.</a:t>
            </a:r>
          </a:p>
          <a:p>
            <a:endParaRPr lang="en-US" dirty="0"/>
          </a:p>
        </p:txBody>
      </p:sp>
    </p:spTree>
    <p:extLst>
      <p:ext uri="{BB962C8B-B14F-4D97-AF65-F5344CB8AC3E}">
        <p14:creationId xmlns:p14="http://schemas.microsoft.com/office/powerpoint/2010/main" val="257611566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219200"/>
            <a:ext cx="6400800" cy="4267201"/>
          </a:xfrm>
        </p:spPr>
        <p:txBody>
          <a:bodyPr>
            <a:normAutofit fontScale="85000" lnSpcReduction="10000"/>
          </a:bodyPr>
          <a:lstStyle/>
          <a:p>
            <a:r>
              <a:rPr lang="en-US" sz="2200" dirty="0"/>
              <a:t>The dead cannot speak for themselves. But may the living hear their silence. We should take care not to traverse too casually the line that separates us from our ancestors and that will soon enough separate us from our descendants. The present has many good ways of imprinting its values and sensibilities upon society. But to roil needlessly the dead with the controversies of the living does not pay their deeds or their time respect.</a:t>
            </a:r>
          </a:p>
          <a:p>
            <a:pPr indent="0">
              <a:buNone/>
            </a:pPr>
            <a:endParaRPr lang="en-US" dirty="0"/>
          </a:p>
          <a:p>
            <a:r>
              <a:rPr lang="en-US" sz="1100" dirty="0"/>
              <a:t>WILKINSON, Circuit Judge, with whom Chief Judge GREGORY and Judge AGEE, join, dissenting from the denial of rehearing </a:t>
            </a:r>
            <a:r>
              <a:rPr lang="en-US" sz="1100" dirty="0" err="1"/>
              <a:t>en</a:t>
            </a:r>
            <a:r>
              <a:rPr lang="en-US" sz="1100" dirty="0"/>
              <a:t> banc:  </a:t>
            </a:r>
          </a:p>
          <a:p>
            <a:r>
              <a:rPr lang="en-US" sz="1100" dirty="0"/>
              <a:t> UNITED STATES COURT OF APPEALS FOR THE FOURTH CIRCUIT  in </a:t>
            </a:r>
            <a:r>
              <a:rPr lang="en-US" sz="1100" u="sng" dirty="0"/>
              <a:t>American Humanist Association v. American Legion</a:t>
            </a:r>
          </a:p>
          <a:p>
            <a:endParaRPr lang="en-US" dirty="0"/>
          </a:p>
        </p:txBody>
      </p:sp>
    </p:spTree>
    <p:extLst>
      <p:ext uri="{BB962C8B-B14F-4D97-AF65-F5344CB8AC3E}">
        <p14:creationId xmlns:p14="http://schemas.microsoft.com/office/powerpoint/2010/main" val="4089698738"/>
      </p:ext>
    </p:extLst>
  </p:cSld>
  <p:clrMapOvr>
    <a:masterClrMapping/>
  </p:clrMapOvr>
  <mc:AlternateContent xmlns:mc="http://schemas.openxmlformats.org/markup-compatibility/2006" xmlns:p14="http://schemas.microsoft.com/office/powerpoint/2010/main">
    <mc:Choice Requires="p14">
      <p:transition p14:dur="10" advClick="0" advTm="120000"/>
    </mc:Choice>
    <mc:Fallback xmlns="">
      <p:transition advClick="0" advTm="12000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371600" y="1143000"/>
            <a:ext cx="6400800" cy="838200"/>
          </a:xfrm>
        </p:spPr>
        <p:txBody>
          <a:bodyPr>
            <a:normAutofit fontScale="90000"/>
          </a:bodyPr>
          <a:lstStyle/>
          <a:p>
            <a:r>
              <a:rPr lang="en-US" sz="3200" b="1" i="1" dirty="0">
                <a:solidFill>
                  <a:srgbClr val="C08E00"/>
                </a:solidFill>
              </a:rPr>
              <a:t>Philadelphia Inquirer, November 1, 1997</a:t>
            </a:r>
          </a:p>
        </p:txBody>
      </p:sp>
      <p:sp>
        <p:nvSpPr>
          <p:cNvPr id="3" name="Content Placeholder 2"/>
          <p:cNvSpPr>
            <a:spLocks noGrp="1"/>
          </p:cNvSpPr>
          <p:nvPr>
            <p:ph idx="1"/>
          </p:nvPr>
        </p:nvSpPr>
        <p:spPr/>
        <p:txBody>
          <a:bodyPr>
            <a:normAutofit lnSpcReduction="10000"/>
          </a:bodyPr>
          <a:lstStyle/>
          <a:p>
            <a:pPr>
              <a:lnSpc>
                <a:spcPct val="90000"/>
              </a:lnSpc>
              <a:buFontTx/>
              <a:buNone/>
            </a:pPr>
            <a:r>
              <a:rPr lang="en-US" sz="3200" dirty="0">
                <a:solidFill>
                  <a:srgbClr val="FF0000"/>
                </a:solidFill>
              </a:rPr>
              <a:t>“….I try to look for the truth and realize the truth may hurt….if you don’t pursue the truth, you don’t have any integrity at all and then your work really is meaningless.”</a:t>
            </a:r>
          </a:p>
          <a:p>
            <a:pPr>
              <a:lnSpc>
                <a:spcPct val="90000"/>
              </a:lnSpc>
              <a:buFontTx/>
              <a:buNone/>
            </a:pPr>
            <a:r>
              <a:rPr lang="en-US" dirty="0">
                <a:solidFill>
                  <a:srgbClr val="FF0000"/>
                </a:solidFill>
              </a:rPr>
              <a:t>                          </a:t>
            </a:r>
            <a:r>
              <a:rPr lang="en-US" sz="2800" i="1" dirty="0">
                <a:solidFill>
                  <a:srgbClr val="C08E00"/>
                </a:solidFill>
              </a:rPr>
              <a:t>-Dr. </a:t>
            </a:r>
            <a:r>
              <a:rPr lang="en-US" sz="2800" i="1" dirty="0" err="1">
                <a:solidFill>
                  <a:srgbClr val="C08E00"/>
                </a:solidFill>
              </a:rPr>
              <a:t>Halbert</a:t>
            </a:r>
            <a:r>
              <a:rPr lang="en-US" sz="2800" i="1" dirty="0">
                <a:solidFill>
                  <a:srgbClr val="C08E00"/>
                </a:solidFill>
              </a:rPr>
              <a:t> </a:t>
            </a:r>
            <a:r>
              <a:rPr lang="en-US" sz="2800" i="1" dirty="0" err="1">
                <a:solidFill>
                  <a:srgbClr val="C08E00"/>
                </a:solidFill>
              </a:rPr>
              <a:t>Fillinger</a:t>
            </a:r>
            <a:r>
              <a:rPr lang="en-US" sz="2800" i="1" dirty="0">
                <a:solidFill>
                  <a:srgbClr val="C08E00"/>
                </a:solidFill>
              </a:rPr>
              <a:t>, Montgomery County Coroner</a:t>
            </a:r>
          </a:p>
          <a:p>
            <a:endParaRPr lang="en-US" dirty="0"/>
          </a:p>
        </p:txBody>
      </p:sp>
    </p:spTree>
    <p:extLst>
      <p:ext uri="{BB962C8B-B14F-4D97-AF65-F5344CB8AC3E}">
        <p14:creationId xmlns:p14="http://schemas.microsoft.com/office/powerpoint/2010/main" val="4188444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a:t>“Yesterday is history, tomorrow is a mystery, and today is a gift, which is why it is called the present.” Eleanor Roosevelt</a:t>
            </a:r>
          </a:p>
          <a:p>
            <a:endParaRPr lang="en-US" dirty="0"/>
          </a:p>
        </p:txBody>
      </p:sp>
      <p:pic>
        <p:nvPicPr>
          <p:cNvPr id="4" name="Picture 2" descr="C:\Users\Owner\AppData\Local\Microsoft\Windows\Temporary Internet Files\Content.IE5\E7IGRNPO\MC90005335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3505200"/>
            <a:ext cx="1243584" cy="17739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Owner\AppData\Local\Microsoft\Windows\Temporary Internet Files\Content.IE5\S08NPGH8\MC90043447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1221" y="5105400"/>
            <a:ext cx="1838325" cy="72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425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t>MILLER AND PENNLIVE V. LANCASTER COUNTY 2018</a:t>
            </a:r>
          </a:p>
        </p:txBody>
      </p:sp>
      <p:sp>
        <p:nvSpPr>
          <p:cNvPr id="3" name="Content Placeholder 2"/>
          <p:cNvSpPr>
            <a:spLocks noGrp="1"/>
          </p:cNvSpPr>
          <p:nvPr>
            <p:ph idx="1"/>
          </p:nvPr>
        </p:nvSpPr>
        <p:spPr/>
        <p:txBody>
          <a:bodyPr>
            <a:normAutofit/>
          </a:bodyPr>
          <a:lstStyle/>
          <a:p>
            <a:r>
              <a:rPr lang="en-US" dirty="0"/>
              <a:t>and toxicology reports, that Coroners did not engage in investigations and could give the public their records even if the DA had them sealed for purposes of criminal investigation and prosecution.</a:t>
            </a:r>
          </a:p>
          <a:p>
            <a:r>
              <a:rPr lang="en-US" dirty="0"/>
              <a:t>The Lancaster Coroner appealed the decision on April 25, 2018. The Court is now asking if anyone will be filing briefs. If permitted by the Court, PSCA will be filing an Amicus Brief.</a:t>
            </a:r>
          </a:p>
          <a:p>
            <a:endParaRPr lang="en-US" dirty="0"/>
          </a:p>
          <a:p>
            <a:endParaRPr lang="en-US" dirty="0"/>
          </a:p>
          <a:p>
            <a:endParaRPr lang="en-US" dirty="0"/>
          </a:p>
        </p:txBody>
      </p:sp>
    </p:spTree>
    <p:extLst>
      <p:ext uri="{BB962C8B-B14F-4D97-AF65-F5344CB8AC3E}">
        <p14:creationId xmlns:p14="http://schemas.microsoft.com/office/powerpoint/2010/main" val="1265775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533400"/>
            <a:ext cx="6400800" cy="1676400"/>
          </a:xfrm>
        </p:spPr>
        <p:txBody>
          <a:bodyPr>
            <a:normAutofit/>
          </a:bodyPr>
          <a:lstStyle/>
          <a:p>
            <a:r>
              <a:rPr lang="en-US" sz="2400" dirty="0"/>
              <a:t>AMY MARCHIANO AND THE REPUBLICAN HERALD V. County of </a:t>
            </a:r>
            <a:r>
              <a:rPr lang="en-US" sz="2400" dirty="0" err="1"/>
              <a:t>schuykill</a:t>
            </a:r>
            <a:r>
              <a:rPr lang="en-US" sz="2400" dirty="0"/>
              <a:t> 2018</a:t>
            </a:r>
          </a:p>
        </p:txBody>
      </p:sp>
      <p:sp>
        <p:nvSpPr>
          <p:cNvPr id="3" name="Content Placeholder 2"/>
          <p:cNvSpPr>
            <a:spLocks noGrp="1"/>
          </p:cNvSpPr>
          <p:nvPr>
            <p:ph idx="1"/>
          </p:nvPr>
        </p:nvSpPr>
        <p:spPr>
          <a:xfrm>
            <a:off x="1371600" y="2667000"/>
            <a:ext cx="6400800" cy="2819401"/>
          </a:xfrm>
        </p:spPr>
        <p:txBody>
          <a:bodyPr>
            <a:normAutofit/>
          </a:bodyPr>
          <a:lstStyle/>
          <a:p>
            <a:pPr marL="285750" indent="-285750"/>
            <a:r>
              <a:rPr lang="en-US" dirty="0"/>
              <a:t>Requester sought the names, ages, addresses, cause and manner of death, and toxicology for all drug deaths in the county in 2017.</a:t>
            </a:r>
          </a:p>
          <a:p>
            <a:pPr marL="285750" indent="-285750"/>
            <a:r>
              <a:rPr lang="en-US" dirty="0"/>
              <a:t>The Coroner provided date of death, time of death, gender, age, race, cause and manner, and list of drugs in the toxicology report.</a:t>
            </a:r>
          </a:p>
          <a:p>
            <a:pPr marL="285750" indent="-285750"/>
            <a:r>
              <a:rPr lang="en-US" dirty="0"/>
              <a:t>All names and addresses were redacted. Requester appealed to OOR.</a:t>
            </a:r>
          </a:p>
        </p:txBody>
      </p:sp>
    </p:spTree>
    <p:extLst>
      <p:ext uri="{BB962C8B-B14F-4D97-AF65-F5344CB8AC3E}">
        <p14:creationId xmlns:p14="http://schemas.microsoft.com/office/powerpoint/2010/main" val="3678849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14400"/>
            <a:ext cx="6400800" cy="1219200"/>
          </a:xfrm>
        </p:spPr>
        <p:txBody>
          <a:bodyPr>
            <a:noAutofit/>
          </a:bodyPr>
          <a:lstStyle/>
          <a:p>
            <a:r>
              <a:rPr lang="en-US" sz="2400" dirty="0"/>
              <a:t>AMY MARCHIANO AND THE REPUBLICAN HERALD V. County of </a:t>
            </a:r>
            <a:r>
              <a:rPr lang="en-US" sz="2400" dirty="0" err="1"/>
              <a:t>schuykill</a:t>
            </a:r>
            <a:r>
              <a:rPr lang="en-US" sz="2400" dirty="0"/>
              <a:t> 2018</a:t>
            </a:r>
          </a:p>
        </p:txBody>
      </p:sp>
      <p:sp>
        <p:nvSpPr>
          <p:cNvPr id="3" name="Content Placeholder 2"/>
          <p:cNvSpPr>
            <a:spLocks noGrp="1"/>
          </p:cNvSpPr>
          <p:nvPr>
            <p:ph idx="1"/>
          </p:nvPr>
        </p:nvSpPr>
        <p:spPr/>
        <p:txBody>
          <a:bodyPr>
            <a:normAutofit/>
          </a:bodyPr>
          <a:lstStyle/>
          <a:p>
            <a:r>
              <a:rPr lang="en-US" dirty="0"/>
              <a:t>County/Coroner states HIPAA applies, Coroner is a practicing MD, County operates a self-funded health plan, and the following exemptions apply: personal safety, personal identification, and the Constitutional right to privacy.</a:t>
            </a:r>
          </a:p>
          <a:p>
            <a:r>
              <a:rPr lang="en-US" dirty="0"/>
              <a:t>OOR holds that the Coroner is not covered by HIPAA since he is not a health care provider, health plan, employer or health care clearinghouse.</a:t>
            </a:r>
          </a:p>
        </p:txBody>
      </p:sp>
    </p:spTree>
    <p:extLst>
      <p:ext uri="{BB962C8B-B14F-4D97-AF65-F5344CB8AC3E}">
        <p14:creationId xmlns:p14="http://schemas.microsoft.com/office/powerpoint/2010/main" val="41387543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2165</TotalTime>
  <Words>5206</Words>
  <Application>Microsoft Office PowerPoint</Application>
  <PresentationFormat>On-screen Show (4:3)</PresentationFormat>
  <Paragraphs>225</Paragraphs>
  <Slides>65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Arial</vt:lpstr>
      <vt:lpstr>Calibri</vt:lpstr>
      <vt:lpstr>Garamond</vt:lpstr>
      <vt:lpstr>Wingdings</vt:lpstr>
      <vt:lpstr>Couture</vt:lpstr>
      <vt:lpstr>DEATH, PRIVACY AND VOYEURISM</vt:lpstr>
      <vt:lpstr>“If it bleeds it leads”</vt:lpstr>
      <vt:lpstr>Jeffrey thompson v. chester county coroner 2017</vt:lpstr>
      <vt:lpstr>John beauge v. lycoming county coroner 2017</vt:lpstr>
      <vt:lpstr>Kate malongowski v. beaver county 2017</vt:lpstr>
      <vt:lpstr>MILLER AND PENNLIVE V. LANCASTER COUNTY 2018</vt:lpstr>
      <vt:lpstr>MILLER AND PENNLIVE V. LANCASTER COUNTY 2018</vt:lpstr>
      <vt:lpstr>AMY MARCHIANO AND THE REPUBLICAN HERALD V. County of schuykill 2018</vt:lpstr>
      <vt:lpstr>AMY MARCHIANO AND THE REPUBLICAN HERALD V. County of schuykill 2018</vt:lpstr>
      <vt:lpstr>AMY MARCHIANO AND THE REPUBLICAN HERALD V. County of schuykill 2018</vt:lpstr>
      <vt:lpstr>AMY MARCHIANO AND THE REPUBLICAN HERALD V. County of schuylkill 2018</vt:lpstr>
      <vt:lpstr>Observer reporter v. greene county coroner 2017</vt:lpstr>
      <vt:lpstr>Oberver cont.</vt:lpstr>
      <vt:lpstr>OBSERVER CONT.</vt:lpstr>
      <vt:lpstr>Observer cont.</vt:lpstr>
      <vt:lpstr>DIORIO V. SUPERINTENTANT LAUREL HARRY, ET AL. 2017</vt:lpstr>
      <vt:lpstr>DIORIO V. SUPERINTENTANT LAUREL HARRY, ET AL. 2017</vt:lpstr>
      <vt:lpstr>Iobst v. montour county coroner 2018</vt:lpstr>
      <vt:lpstr>Iobst v. montour county coroner 2018</vt:lpstr>
      <vt:lpstr>Iobst v. montour county coroner 2018</vt:lpstr>
      <vt:lpstr>Coroner’s authority</vt:lpstr>
      <vt:lpstr>Coroner’s authority</vt:lpstr>
      <vt:lpstr>Coroner’s authority</vt:lpstr>
      <vt:lpstr>Coroner’s authority</vt:lpstr>
      <vt:lpstr>Coroner’s authority</vt:lpstr>
      <vt:lpstr>Coroner’s authority</vt:lpstr>
      <vt:lpstr>Coroner’s authority</vt:lpstr>
      <vt:lpstr>Coroner’s authority</vt:lpstr>
      <vt:lpstr>Coroner’s authority</vt:lpstr>
      <vt:lpstr>Coroner’s authority</vt:lpstr>
      <vt:lpstr>Coroner’s authority</vt:lpstr>
      <vt:lpstr>Coroner’s authority</vt:lpstr>
      <vt:lpstr>Coroner’s authority</vt:lpstr>
      <vt:lpstr>Coroner’s authority</vt:lpstr>
      <vt:lpstr>Coroner’s authority</vt:lpstr>
      <vt:lpstr>Coroner’s authority</vt:lpstr>
      <vt:lpstr>Coroner’s authority</vt:lpstr>
      <vt:lpstr>Coroner’s authority</vt:lpstr>
      <vt:lpstr>Coroner’s authority</vt:lpstr>
      <vt:lpstr>Coroner’s authority</vt:lpstr>
      <vt:lpstr>Coroner’s authority</vt:lpstr>
      <vt:lpstr>Coroner’s authority</vt:lpstr>
      <vt:lpstr>Coroner’s authority</vt:lpstr>
      <vt:lpstr>Coroner’s authority</vt:lpstr>
      <vt:lpstr>Coroner’s authority</vt:lpstr>
      <vt:lpstr>Coroner’s authority</vt:lpstr>
      <vt:lpstr>Nick wing and the huff post v. chester county coroner 2018</vt:lpstr>
      <vt:lpstr>Nick wing and the huff post v. chester county coroner 2018</vt:lpstr>
      <vt:lpstr>Nick wing and the huff post v. chester county coroner 2018</vt:lpstr>
      <vt:lpstr>CONCLUSION</vt:lpstr>
      <vt:lpstr>Conclusion CONT.</vt:lpstr>
      <vt:lpstr>draft legislation</vt:lpstr>
      <vt:lpstr>Draft legislation</vt:lpstr>
      <vt:lpstr>Draft legislation</vt:lpstr>
      <vt:lpstr>Draft leislation</vt:lpstr>
      <vt:lpstr>Draft legislation</vt:lpstr>
      <vt:lpstr>Draft legislation</vt:lpstr>
      <vt:lpstr>Draft legislation</vt:lpstr>
      <vt:lpstr>Draft legislation</vt:lpstr>
      <vt:lpstr>Draft legislation</vt:lpstr>
      <vt:lpstr>Draft legislation</vt:lpstr>
      <vt:lpstr>Draft legislation</vt:lpstr>
      <vt:lpstr>PowerPoint Presentation</vt:lpstr>
      <vt:lpstr>Philadelphia Inquirer, November 1, 1997</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DEATH, PRIVACY AND VOYEURISM</dc:title>
  <dc:creator>Owner</dc:creator>
  <cp:lastModifiedBy>Susan Shanaman</cp:lastModifiedBy>
  <cp:revision>102</cp:revision>
  <cp:lastPrinted>2018-09-14T21:30:15Z</cp:lastPrinted>
  <dcterms:created xsi:type="dcterms:W3CDTF">2017-09-18T19:10:46Z</dcterms:created>
  <dcterms:modified xsi:type="dcterms:W3CDTF">2018-11-14T22:04:04Z</dcterms:modified>
</cp:coreProperties>
</file>